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33"/>
  </p:notesMasterIdLst>
  <p:sldIdLst>
    <p:sldId id="2330" r:id="rId3"/>
    <p:sldId id="2287" r:id="rId4"/>
    <p:sldId id="2325" r:id="rId5"/>
    <p:sldId id="2298" r:id="rId6"/>
    <p:sldId id="2361" r:id="rId7"/>
    <p:sldId id="2365" r:id="rId8"/>
    <p:sldId id="2467" r:id="rId9"/>
    <p:sldId id="2059" r:id="rId10"/>
    <p:sldId id="2233" r:id="rId11"/>
    <p:sldId id="2438" r:id="rId12"/>
    <p:sldId id="2302" r:id="rId13"/>
    <p:sldId id="2339" r:id="rId14"/>
    <p:sldId id="2475" r:id="rId15"/>
    <p:sldId id="2474" r:id="rId16"/>
    <p:sldId id="2476" r:id="rId17"/>
    <p:sldId id="2477" r:id="rId18"/>
    <p:sldId id="2472" r:id="rId19"/>
    <p:sldId id="2442" r:id="rId20"/>
    <p:sldId id="2482" r:id="rId21"/>
    <p:sldId id="2404" r:id="rId22"/>
    <p:sldId id="2456" r:id="rId23"/>
    <p:sldId id="2424" r:id="rId24"/>
    <p:sldId id="1986" r:id="rId25"/>
    <p:sldId id="2163" r:id="rId26"/>
    <p:sldId id="2478" r:id="rId27"/>
    <p:sldId id="2483" r:id="rId28"/>
    <p:sldId id="2462" r:id="rId29"/>
    <p:sldId id="2480" r:id="rId30"/>
    <p:sldId id="1948" r:id="rId31"/>
    <p:sldId id="1894" r:id="rId32"/>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B0505"/>
    <a:srgbClr val="FCF2D4"/>
    <a:srgbClr val="349BA6"/>
    <a:srgbClr val="1D6687"/>
    <a:srgbClr val="0078D2"/>
    <a:srgbClr val="3C8690"/>
    <a:srgbClr val="0083E6"/>
    <a:srgbClr val="FF4F4F"/>
    <a:srgbClr val="FF8B8B"/>
    <a:srgbClr val="FF292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526" autoAdjust="0"/>
    <p:restoredTop sz="94182" autoAdjust="0"/>
  </p:normalViewPr>
  <p:slideViewPr>
    <p:cSldViewPr>
      <p:cViewPr varScale="1">
        <p:scale>
          <a:sx n="101" d="100"/>
          <a:sy n="101" d="100"/>
        </p:scale>
        <p:origin x="-1231" y="-79"/>
      </p:cViewPr>
      <p:guideLst>
        <p:guide orient="horz" pos="2160"/>
        <p:guide pos="2880"/>
      </p:guideLst>
    </p:cSldViewPr>
  </p:slideViewPr>
  <p:outlineViewPr>
    <p:cViewPr>
      <p:scale>
        <a:sx n="33" d="100"/>
        <a:sy n="33" d="100"/>
      </p:scale>
      <p:origin x="0" y="-1517"/>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3" d="100"/>
          <a:sy n="83" d="100"/>
        </p:scale>
        <p:origin x="-3241" y="-84"/>
      </p:cViewPr>
      <p:guideLst>
        <p:guide orient="horz" pos="2957"/>
        <p:guide pos="2237"/>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F468478F-85AB-4F2F-9836-360E2A3B8D3A}" type="datetimeFigureOut">
              <a:rPr lang="en-US" smtClean="0"/>
              <a:pPr/>
              <a:t>7/17/2024</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069C13DB-1E66-41C6-A5A3-6652159ABCB2}" type="slidenum">
              <a:rPr lang="en-US" smtClean="0"/>
              <a:pPr/>
              <a:t>‹#›</a:t>
            </a:fld>
            <a:endParaRPr lang="en-US" dirty="0"/>
          </a:p>
        </p:txBody>
      </p:sp>
    </p:spTree>
    <p:extLst>
      <p:ext uri="{BB962C8B-B14F-4D97-AF65-F5344CB8AC3E}">
        <p14:creationId xmlns:p14="http://schemas.microsoft.com/office/powerpoint/2010/main" xmlns="" val="1485134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extLst>
      <p:ext uri="{BB962C8B-B14F-4D97-AF65-F5344CB8AC3E}">
        <p14:creationId xmlns:p14="http://schemas.microsoft.com/office/powerpoint/2010/main" xmlns="" val="1356246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997541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968344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772079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555274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125608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547637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3905510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600256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6002561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4017232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635813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42500544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5955060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7531281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1506710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1506710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41175607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3405701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30</a:t>
            </a:fld>
            <a:endParaRPr lang="en-US" dirty="0">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475754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926662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680980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894810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014884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893129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502881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293344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7/17/2024</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7/17/2024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7/17/2024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7/17/2024</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7/17/2024</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7/17/2024</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7/17/2024</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7/17/2024</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7/17/2024</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7/17/2024</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7/17/2024</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7/17/2024</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7/17/2024</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7/17/2024</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7/17/2024</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7/17/2024</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7/17/2024</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7/17/2024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7/17/2024</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7/17/2024</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7/17/2024</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7/17/2024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7/17/2024</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7/17/2024</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61929" cy="6858000"/>
          </a:xfrm>
          <a:prstGeom prst="rect">
            <a:avLst/>
          </a:prstGeom>
        </p:spPr>
      </p:pic>
      <p:sp>
        <p:nvSpPr>
          <p:cNvPr id="5" name="Rectangle 4"/>
          <p:cNvSpPr/>
          <p:nvPr/>
        </p:nvSpPr>
        <p:spPr>
          <a:xfrm>
            <a:off x="235323" y="6140559"/>
            <a:ext cx="8534400" cy="646331"/>
          </a:xfrm>
          <a:prstGeom prst="rect">
            <a:avLst/>
          </a:prstGeom>
        </p:spPr>
        <p:txBody>
          <a:bodyPr wrap="square">
            <a:spAutoFit/>
          </a:bodyPr>
          <a:lstStyle/>
          <a:p>
            <a:pPr algn="ctr"/>
            <a:r>
              <a:rPr lang="en-US" sz="3600"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17 July 2024</a:t>
            </a:r>
            <a:endParaRPr lang="en-US" sz="3600"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p:txBody>
      </p:sp>
      <p:sp>
        <p:nvSpPr>
          <p:cNvPr id="7" name="TextBox 6"/>
          <p:cNvSpPr txBox="1"/>
          <p:nvPr/>
        </p:nvSpPr>
        <p:spPr>
          <a:xfrm>
            <a:off x="838200" y="3429000"/>
            <a:ext cx="7620000" cy="707886"/>
          </a:xfrm>
          <a:prstGeom prst="rect">
            <a:avLst/>
          </a:prstGeom>
          <a:noFill/>
          <a:effectLst>
            <a:outerShdw blurRad="38100" dist="25400" dir="18900000" algn="bl" rotWithShape="0">
              <a:prstClr val="black"/>
            </a:outerShdw>
          </a:effectLst>
        </p:spPr>
        <p:txBody>
          <a:bodyPr wrap="square" rtlCol="0">
            <a:spAutoFit/>
          </a:bodyPr>
          <a:lstStyle/>
          <a:p>
            <a:pPr algn="ctr"/>
            <a:r>
              <a:rPr lang="en-US" sz="4000" b="1" dirty="0" smtClean="0">
                <a:ln w="10160">
                  <a:solidFill>
                    <a:schemeClr val="accent5"/>
                  </a:solidFill>
                  <a:prstDash val="solid"/>
                </a:ln>
                <a:solidFill>
                  <a:schemeClr val="bg1"/>
                </a:solidFill>
                <a:effectLst>
                  <a:outerShdw blurRad="38100" dist="38100" dir="2700000" algn="tl">
                    <a:srgbClr val="000000">
                      <a:alpha val="43137"/>
                    </a:srgbClr>
                  </a:outerShdw>
                </a:effectLst>
                <a:latin typeface="Bernard MT Condensed" panose="02050806060905020404" pitchFamily="18" charset="0"/>
                <a:cs typeface="Calibri" panose="020F0502020204030204" pitchFamily="34" charset="0"/>
              </a:rPr>
              <a:t>Gloves of Grace for Handling Thorns</a:t>
            </a:r>
            <a:endParaRPr lang="en-US" sz="4000" b="1" dirty="0">
              <a:ln w="10160">
                <a:solidFill>
                  <a:schemeClr val="accent5"/>
                </a:solidFill>
                <a:prstDash val="solid"/>
              </a:ln>
              <a:solidFill>
                <a:schemeClr val="bg1"/>
              </a:solidFill>
              <a:effectLst>
                <a:outerShdw blurRad="38100" dist="38100" dir="2700000" algn="tl">
                  <a:srgbClr val="000000">
                    <a:alpha val="43137"/>
                  </a:srgbClr>
                </a:outerShdw>
              </a:effectLst>
              <a:latin typeface="Bernard MT Condensed" panose="02050806060905020404" pitchFamily="18" charset="0"/>
              <a:cs typeface="Calibri" panose="020F0502020204030204" pitchFamily="34" charset="0"/>
            </a:endParaRPr>
          </a:p>
        </p:txBody>
      </p:sp>
      <p:sp>
        <p:nvSpPr>
          <p:cNvPr id="2" name="TextBox 1"/>
          <p:cNvSpPr txBox="1"/>
          <p:nvPr/>
        </p:nvSpPr>
        <p:spPr>
          <a:xfrm>
            <a:off x="-6725" y="5638800"/>
            <a:ext cx="9161929" cy="391924"/>
          </a:xfrm>
          <a:prstGeom prst="rect">
            <a:avLst/>
          </a:prstGeom>
          <a:solidFill>
            <a:schemeClr val="tx1"/>
          </a:solidFill>
        </p:spPr>
        <p:txBody>
          <a:bodyPr wrap="square" rtlCol="0">
            <a:spAutoFit/>
          </a:bodyPr>
          <a:lstStyle/>
          <a:p>
            <a:endParaRPr lang="en-US" dirty="0"/>
          </a:p>
        </p:txBody>
      </p:sp>
      <p:sp>
        <p:nvSpPr>
          <p:cNvPr id="6" name="TextBox 5"/>
          <p:cNvSpPr txBox="1"/>
          <p:nvPr/>
        </p:nvSpPr>
        <p:spPr>
          <a:xfrm>
            <a:off x="3352800" y="5638800"/>
            <a:ext cx="2362200" cy="646331"/>
          </a:xfrm>
          <a:prstGeom prst="rect">
            <a:avLst/>
          </a:prstGeom>
          <a:noFill/>
        </p:spPr>
        <p:txBody>
          <a:bodyPr wrap="square" rtlCol="0">
            <a:spAutoFit/>
          </a:bodyPr>
          <a:lstStyle/>
          <a:p>
            <a:pPr algn="ctr"/>
            <a:r>
              <a:rPr lang="en-US" sz="3600" dirty="0" smtClean="0">
                <a:solidFill>
                  <a:schemeClr val="bg1"/>
                </a:solidFill>
                <a:effectLst>
                  <a:outerShdw blurRad="38100" dist="38100" dir="2700000" algn="tl">
                    <a:srgbClr val="000000">
                      <a:alpha val="43137"/>
                    </a:srgbClr>
                  </a:outerShdw>
                </a:effectLst>
                <a:latin typeface="Britannic Bold" panose="020B0903060703020204" pitchFamily="34" charset="0"/>
              </a:rPr>
              <a:t>Week 96</a:t>
            </a:r>
            <a:endParaRPr lang="en-US" sz="3600" dirty="0">
              <a:solidFill>
                <a:schemeClr val="bg1"/>
              </a:solidFill>
              <a:effectLst>
                <a:outerShdw blurRad="38100" dist="38100" dir="2700000" algn="tl">
                  <a:srgbClr val="000000">
                    <a:alpha val="43137"/>
                  </a:srgbClr>
                </a:outerShdw>
              </a:effectLst>
              <a:latin typeface="Britannic Bold" panose="020B0903060703020204" pitchFamily="34" charset="0"/>
            </a:endParaRPr>
          </a:p>
        </p:txBody>
      </p:sp>
      <p:sp>
        <p:nvSpPr>
          <p:cNvPr id="8" name="Rectangle 7"/>
          <p:cNvSpPr/>
          <p:nvPr/>
        </p:nvSpPr>
        <p:spPr>
          <a:xfrm>
            <a:off x="383241" y="76200"/>
            <a:ext cx="8382000" cy="677108"/>
          </a:xfrm>
          <a:prstGeom prst="rect">
            <a:avLst/>
          </a:prstGeom>
          <a:effectLst>
            <a:innerShdw blurRad="63500" dist="63500" dir="13500000">
              <a:schemeClr val="bg1">
                <a:alpha val="50000"/>
              </a:schemeClr>
            </a:innerShdw>
          </a:effectLst>
        </p:spPr>
        <p:txBody>
          <a:bodyPr wrap="square">
            <a:spAutoFit/>
          </a:bodyPr>
          <a:lstStyle/>
          <a:p>
            <a:pPr algn="ctr"/>
            <a:r>
              <a:rPr lang="en-US" sz="38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The True Apostolic Ministry</a:t>
            </a:r>
            <a:endParaRPr lang="en-US" sz="38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p:txBody>
      </p:sp>
    </p:spTree>
    <p:extLst>
      <p:ext uri="{BB962C8B-B14F-4D97-AF65-F5344CB8AC3E}">
        <p14:creationId xmlns:p14="http://schemas.microsoft.com/office/powerpoint/2010/main" xmlns="" val="26322316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12:1-6</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152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59080" y="1003300"/>
            <a:ext cx="8686799" cy="572464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Uncomfortable with trumpeting his gifts and experiences, Paul gives us a brief explanation of his view on boasting: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Boasting is necessary, thought it is not profitable</a:t>
            </a:r>
            <a:r>
              <a:rPr lang="en-US" sz="2400" b="1" i="1" dirty="0" smtClean="0">
                <a:latin typeface="Cambria" pitchFamily="18" charset="0"/>
              </a:rPr>
              <a: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12:1</a:t>
            </a:r>
            <a:r>
              <a:rPr lang="en-US" sz="2400" b="1" dirty="0" smtClean="0">
                <a:latin typeface="Cambria" pitchFamily="18" charset="0"/>
              </a:rPr>
              <a:t>).</a:t>
            </a:r>
            <a:endParaRPr lang="en-US" sz="2400" b="1" dirty="0" smtClean="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itchFamily="18" charset="0"/>
              </a:rPr>
              <a:t>Lowery explains </a:t>
            </a:r>
            <a:r>
              <a:rPr lang="en-US" sz="2400" b="1" i="1" dirty="0" smtClean="0">
                <a:effectLst>
                  <a:outerShdw blurRad="38100" dist="38100" dir="2700000" algn="tl">
                    <a:srgbClr val="000000">
                      <a:alpha val="43137"/>
                    </a:srgbClr>
                  </a:outerShdw>
                </a:effectLst>
                <a:latin typeface="Cambria" pitchFamily="18" charset="0"/>
              </a:rPr>
              <a:t>. . .  </a:t>
            </a:r>
            <a:r>
              <a:rPr lang="en-US" sz="2400" b="1" i="1" dirty="0" smtClean="0">
                <a:latin typeface="Cambria" pitchFamily="18" charset="0"/>
              </a:rPr>
              <a:t>“He did it in the hope that it would silence his critics and enable him to minister freely.  He also neatly turned his readers attention from these irrelevant credential to those that were an apostle’s authentic marks.”</a:t>
            </a:r>
          </a:p>
          <a:p>
            <a:pPr indent="457200">
              <a:spcAft>
                <a:spcPts val="1200"/>
              </a:spcAft>
            </a:pPr>
            <a:r>
              <a:rPr lang="en-US" sz="2400" b="1" dirty="0" smtClean="0">
                <a:latin typeface="Cambria" pitchFamily="18" charset="0"/>
              </a:rPr>
              <a:t>While, there are circumstance in which, all of us, are expected to talk about our training, experiences, and accomplishment – job interviews, and political campaigns, all of these require establishment of </a:t>
            </a:r>
            <a:r>
              <a:rPr lang="en-US" sz="2400" b="1" dirty="0">
                <a:latin typeface="Cambria" pitchFamily="18" charset="0"/>
              </a:rPr>
              <a:t>some kind of </a:t>
            </a:r>
            <a:r>
              <a:rPr lang="en-US" sz="2400" b="1" dirty="0" smtClean="0">
                <a:latin typeface="Cambria" pitchFamily="18" charset="0"/>
              </a:rPr>
              <a:t>authority or qualifications.</a:t>
            </a:r>
          </a:p>
          <a:p>
            <a:pPr indent="457200">
              <a:spcAft>
                <a:spcPts val="1200"/>
              </a:spcAft>
            </a:pPr>
            <a:r>
              <a:rPr lang="en-US" sz="2400" b="1" dirty="0" smtClean="0">
                <a:latin typeface="Cambria" pitchFamily="18" charset="0"/>
              </a:rPr>
              <a:t>Yet, when such necessary self-promotion crosses the line into selfish braggadocio, </a:t>
            </a:r>
            <a:r>
              <a:rPr lang="en-US" sz="2400" b="1" i="1" dirty="0" smtClean="0">
                <a:effectLst>
                  <a:outerShdw blurRad="38100" dist="38100" dir="2700000" algn="tl">
                    <a:srgbClr val="000000">
                      <a:alpha val="43137"/>
                    </a:srgbClr>
                  </a:outerShdw>
                </a:effectLst>
                <a:latin typeface="Cambria" pitchFamily="18" charset="0"/>
              </a:rPr>
              <a:t>it accomplishes nothing</a:t>
            </a:r>
            <a:r>
              <a:rPr lang="en-US" sz="2400" b="1" dirty="0" smtClean="0">
                <a:latin typeface="Cambria" pitchFamily="18" charset="0"/>
              </a:rPr>
              <a:t>.  </a:t>
            </a:r>
          </a:p>
        </p:txBody>
      </p:sp>
    </p:spTree>
    <p:extLst>
      <p:ext uri="{BB962C8B-B14F-4D97-AF65-F5344CB8AC3E}">
        <p14:creationId xmlns:p14="http://schemas.microsoft.com/office/powerpoint/2010/main" xmlns="" val="176888726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76200"/>
            <a:ext cx="868680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12:1-6</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2390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0" y="899160"/>
            <a:ext cx="8763000" cy="5878532"/>
          </a:xfrm>
          <a:prstGeom prst="rect">
            <a:avLst/>
          </a:prstGeom>
          <a:noFill/>
          <a:effectLst/>
        </p:spPr>
        <p:txBody>
          <a:bodyPr wrap="square" rtlCol="0">
            <a:spAutoFit/>
          </a:bodyPr>
          <a:lstStyle/>
          <a:p>
            <a:pPr indent="457200">
              <a:spcAft>
                <a:spcPts val="1200"/>
              </a:spcAft>
              <a:buClr>
                <a:srgbClr val="C00000"/>
              </a:buClr>
              <a:buSzPct val="90000"/>
              <a:tabLst>
                <a:tab pos="457200" algn="l"/>
              </a:tabLst>
            </a:pPr>
            <a:r>
              <a:rPr lang="en-US" sz="2400" b="1" dirty="0" smtClean="0">
                <a:latin typeface="Cambria" pitchFamily="18" charset="0"/>
              </a:rPr>
              <a:t>People are put off, and God is never impressed. It neither edifies others, nor honors the Lord.  </a:t>
            </a:r>
          </a:p>
          <a:p>
            <a:pPr indent="457200">
              <a:spcAft>
                <a:spcPts val="1200"/>
              </a:spcAft>
              <a:buClr>
                <a:srgbClr val="C00000"/>
              </a:buClr>
              <a:buSzPct val="90000"/>
              <a:tabLst>
                <a:tab pos="457200" algn="l"/>
              </a:tabLst>
            </a:pPr>
            <a:r>
              <a:rPr lang="en-US" sz="2400" b="1" dirty="0" smtClean="0">
                <a:latin typeface="Cambria" pitchFamily="18" charset="0"/>
              </a:rPr>
              <a:t>Yet the crisis in Corinth required that Paul reestablish his authority among the congregation. </a:t>
            </a:r>
            <a:r>
              <a:rPr lang="en-US" sz="2400" b="1" dirty="0" smtClean="0">
                <a:latin typeface="Cambria" panose="02040503050406030204" pitchFamily="18" charset="0"/>
                <a:ea typeface="Cambria" panose="02040503050406030204" pitchFamily="18" charset="0"/>
              </a:rPr>
              <a:t>So, he adds a postscript to his resume.  He grabs their attention with a incident that he had never revealed.  He tells of an experience he had fourteen years earlier when he was taken to paradise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12:1-4</a:t>
            </a:r>
            <a:r>
              <a:rPr lang="en-US" sz="2400" b="1" dirty="0" smtClean="0">
                <a:latin typeface="Cambria" panose="02040503050406030204" pitchFamily="18" charset="0"/>
                <a:ea typeface="Cambria" panose="02040503050406030204" pitchFamily="18" charset="0"/>
              </a:rPr>
              <a:t>). </a:t>
            </a:r>
          </a:p>
          <a:p>
            <a:pPr indent="457200">
              <a:spcAft>
                <a:spcPts val="1200"/>
              </a:spcAft>
              <a:buClr>
                <a:srgbClr val="C00000"/>
              </a:buClr>
              <a:buSzPct val="90000"/>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says . . . </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“Although Paul writes in the three person, most commentators believe he’s indirectly describing his own experience.  He likely chose to write this way out of modesty or perhaps out of reverence.” </a:t>
            </a:r>
            <a:r>
              <a:rPr lang="en-US" sz="2400" b="1" dirty="0" smtClean="0">
                <a:latin typeface="Cambria" panose="02040503050406030204" pitchFamily="18" charset="0"/>
                <a:ea typeface="Cambria" panose="02040503050406030204" pitchFamily="18" charset="0"/>
              </a:rPr>
              <a:t> </a:t>
            </a:r>
          </a:p>
          <a:p>
            <a:pPr indent="457200">
              <a:spcAft>
                <a:spcPts val="1200"/>
              </a:spcAft>
              <a:buClr>
                <a:srgbClr val="C00000"/>
              </a:buClr>
              <a:buSzPct val="90000"/>
              <a:tabLst>
                <a:tab pos="457200" algn="l"/>
              </a:tabLst>
            </a:pPr>
            <a:r>
              <a:rPr lang="en-US" sz="2400" b="1" i="1" dirty="0" smtClean="0">
                <a:latin typeface="Cambria" panose="02040503050406030204" pitchFamily="18" charset="0"/>
                <a:ea typeface="Cambria" panose="02040503050406030204" pitchFamily="18" charset="0"/>
              </a:rPr>
              <a:t>Fourteen years </a:t>
            </a:r>
            <a:r>
              <a:rPr lang="en-US" sz="2400" b="1" dirty="0" smtClean="0">
                <a:latin typeface="Cambria" panose="02040503050406030204" pitchFamily="18" charset="0"/>
                <a:ea typeface="Cambria" panose="02040503050406030204" pitchFamily="18" charset="0"/>
              </a:rPr>
              <a:t>earlier,</a:t>
            </a: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than this writing, suggest that this event took place during Paul’s wilderness experience just after his conversion. </a:t>
            </a:r>
          </a:p>
        </p:txBody>
      </p:sp>
    </p:spTree>
    <p:extLst>
      <p:ext uri="{BB962C8B-B14F-4D97-AF65-F5344CB8AC3E}">
        <p14:creationId xmlns:p14="http://schemas.microsoft.com/office/powerpoint/2010/main" xmlns="" val="393113005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258857" y="116915"/>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12:1-6</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15200" y="191247"/>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198008" y="939875"/>
            <a:ext cx="8717057" cy="5816977"/>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Imagine that Paul had actually been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caught up</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into the highest spiritual realm…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Third Heaven! </a:t>
            </a:r>
          </a:p>
          <a:p>
            <a:pPr indent="457200">
              <a:spcAft>
                <a:spcPts val="1200"/>
              </a:spcAft>
            </a:pPr>
            <a:endParaRPr lang="en-US" sz="1000" b="1" dirty="0" smtClean="0">
              <a:latin typeface="Cambria" panose="02040503050406030204" pitchFamily="18" charset="0"/>
              <a:ea typeface="Cambria" panose="02040503050406030204" pitchFamily="18" charset="0"/>
            </a:endParaRPr>
          </a:p>
          <a:p>
            <a:pPr indent="457200">
              <a:spcAft>
                <a:spcPts val="1200"/>
              </a:spcAft>
            </a:pPr>
            <a:endParaRPr lang="en-US" sz="2400" b="1" dirty="0">
              <a:latin typeface="Cambria" panose="02040503050406030204" pitchFamily="18" charset="0"/>
              <a:ea typeface="Cambria" panose="02040503050406030204" pitchFamily="18" charset="0"/>
            </a:endParaRPr>
          </a:p>
          <a:p>
            <a:pPr indent="457200">
              <a:spcAft>
                <a:spcPts val="1200"/>
              </a:spcAft>
            </a:pPr>
            <a:endParaRPr lang="en-US" sz="2400" b="1" dirty="0" smtClean="0">
              <a:latin typeface="Cambria" panose="02040503050406030204" pitchFamily="18" charset="0"/>
              <a:ea typeface="Cambria" panose="02040503050406030204" pitchFamily="18" charset="0"/>
            </a:endParaRPr>
          </a:p>
          <a:p>
            <a:pPr indent="457200">
              <a:spcAft>
                <a:spcPts val="1200"/>
              </a:spcAft>
            </a:pPr>
            <a:endParaRPr lang="en-US" sz="2400" b="1" dirty="0">
              <a:latin typeface="Cambria" panose="02040503050406030204" pitchFamily="18" charset="0"/>
              <a:ea typeface="Cambria" panose="02040503050406030204" pitchFamily="18" charset="0"/>
            </a:endParaRPr>
          </a:p>
          <a:p>
            <a:pPr indent="457200">
              <a:spcAft>
                <a:spcPts val="1200"/>
              </a:spcAft>
            </a:pPr>
            <a:endParaRPr lang="en-US" sz="2400" b="1" dirty="0" smtClean="0">
              <a:latin typeface="Cambria" panose="02040503050406030204" pitchFamily="18" charset="0"/>
              <a:ea typeface="Cambria" panose="02040503050406030204" pitchFamily="18" charset="0"/>
            </a:endParaRPr>
          </a:p>
          <a:p>
            <a:pPr indent="457200">
              <a:spcAft>
                <a:spcPts val="1200"/>
              </a:spcAft>
            </a:pPr>
            <a:endParaRPr lang="en-US" sz="2400" b="1" dirty="0" smtClean="0">
              <a:latin typeface="Cambria" panose="02040503050406030204" pitchFamily="18" charset="0"/>
              <a:ea typeface="Cambria" panose="02040503050406030204" pitchFamily="18" charset="0"/>
            </a:endParaRPr>
          </a:p>
          <a:p>
            <a:pPr indent="457200">
              <a:spcAft>
                <a:spcPts val="1200"/>
              </a:spcAft>
            </a:pPr>
            <a:endParaRPr lang="en-US" sz="2400" b="1" dirty="0">
              <a:latin typeface="Cambria" panose="02040503050406030204" pitchFamily="18" charset="0"/>
              <a:ea typeface="Cambria" panose="02040503050406030204" pitchFamily="18" charset="0"/>
            </a:endParaRPr>
          </a:p>
          <a:p>
            <a:pPr indent="457200">
              <a:spcAft>
                <a:spcPts val="1200"/>
              </a:spcAft>
            </a:pPr>
            <a:endParaRPr lang="en-US" sz="800" b="1" dirty="0" smtClean="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There, in the presence of angelic beings and the Lord Himself, Paul heard things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which a man is not permitted to speak</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12:4</a:t>
            </a:r>
            <a:r>
              <a:rPr lang="en-US" sz="2400" b="1" dirty="0" smtClean="0">
                <a:latin typeface="Cambria" panose="02040503050406030204" pitchFamily="18" charset="0"/>
                <a:ea typeface="Cambria" panose="02040503050406030204" pitchFamily="18" charset="0"/>
              </a:rPr>
              <a:t>).</a:t>
            </a:r>
          </a:p>
        </p:txBody>
      </p:sp>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14400" y="1981200"/>
            <a:ext cx="6934200" cy="3352800"/>
          </a:xfrm>
          <a:prstGeom prst="rect">
            <a:avLst/>
          </a:prstGeom>
        </p:spPr>
      </p:pic>
    </p:spTree>
    <p:extLst>
      <p:ext uri="{BB962C8B-B14F-4D97-AF65-F5344CB8AC3E}">
        <p14:creationId xmlns:p14="http://schemas.microsoft.com/office/powerpoint/2010/main" xmlns="" val="102216480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9" end="9"/>
                                            </p:txEl>
                                          </p:spTgt>
                                        </p:tgtEl>
                                        <p:attrNameLst>
                                          <p:attrName>style.visibility</p:attrName>
                                        </p:attrNameLst>
                                      </p:cBhvr>
                                      <p:to>
                                        <p:strVal val="visible"/>
                                      </p:to>
                                    </p:set>
                                    <p:animEffect transition="in" filter="wipe(left)">
                                      <p:cBhvr>
                                        <p:cTn id="17" dur="10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76200"/>
            <a:ext cx="868680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12:1-6</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2390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0" y="990601"/>
            <a:ext cx="8763000" cy="5724644"/>
          </a:xfrm>
          <a:prstGeom prst="rect">
            <a:avLst/>
          </a:prstGeom>
          <a:noFill/>
          <a:effectLst/>
        </p:spPr>
        <p:txBody>
          <a:bodyPr wrap="square" rtlCol="0">
            <a:spAutoFit/>
          </a:bodyPr>
          <a:lstStyle/>
          <a:p>
            <a:pPr indent="457200">
              <a:spcAft>
                <a:spcPts val="1200"/>
              </a:spcAft>
              <a:buClr>
                <a:srgbClr val="C00000"/>
              </a:buClr>
              <a:buSzPct val="90000"/>
              <a:tabLst>
                <a:tab pos="457200" algn="l"/>
              </a:tabLst>
            </a:pPr>
            <a:r>
              <a:rPr lang="en-US" sz="2400" b="1" dirty="0" smtClean="0">
                <a:latin typeface="Cambria" pitchFamily="18" charset="0"/>
              </a:rPr>
              <a:t>The experience was so </a:t>
            </a:r>
            <a:r>
              <a:rPr lang="en-US" sz="2400" b="1" i="1" dirty="0" smtClean="0">
                <a:latin typeface="Cambria" pitchFamily="18" charset="0"/>
              </a:rPr>
              <a:t>amazing</a:t>
            </a:r>
            <a:r>
              <a:rPr lang="en-US" sz="2400" b="1" dirty="0" smtClean="0">
                <a:latin typeface="Cambria" pitchFamily="18" charset="0"/>
              </a:rPr>
              <a:t> that Paul couldn’t tell if it occurred while in his physical body or out of his body (</a:t>
            </a:r>
            <a:r>
              <a:rPr lang="en-US" sz="2400" b="1" dirty="0" smtClean="0">
                <a:effectLst>
                  <a:outerShdw blurRad="38100" dist="38100" dir="2700000" algn="tl">
                    <a:srgbClr val="000000">
                      <a:alpha val="43137"/>
                    </a:srgbClr>
                  </a:outerShdw>
                </a:effectLst>
                <a:latin typeface="Cambria" pitchFamily="18" charset="0"/>
              </a:rPr>
              <a:t>12:2-3</a:t>
            </a:r>
            <a:r>
              <a:rPr lang="en-US" sz="2400" b="1" dirty="0" smtClean="0">
                <a:latin typeface="Cambria" pitchFamily="18" charset="0"/>
              </a:rPr>
              <a:t>).  All he knew was it was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inexpressible</a:t>
            </a:r>
            <a:r>
              <a:rPr lang="en-US" sz="2400" b="1" i="1" dirty="0" smtClean="0">
                <a:latin typeface="Cambria" pitchFamily="18" charset="0"/>
              </a:rPr>
              <a: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12:4</a:t>
            </a:r>
            <a:r>
              <a:rPr lang="en-US" sz="2400" b="1" dirty="0" smtClean="0">
                <a:latin typeface="Cambria" pitchFamily="18" charset="0"/>
              </a:rPr>
              <a:t>).</a:t>
            </a:r>
          </a:p>
          <a:p>
            <a:pPr indent="457200">
              <a:spcAft>
                <a:spcPts val="1200"/>
              </a:spcAft>
              <a:buClr>
                <a:srgbClr val="C00000"/>
              </a:buClr>
              <a:buSzPct val="90000"/>
              <a:tabLst>
                <a:tab pos="457200" algn="l"/>
              </a:tabLst>
            </a:pPr>
            <a:r>
              <a:rPr lang="en-US" sz="2400" b="1" dirty="0" smtClean="0">
                <a:latin typeface="Cambria" panose="02040503050406030204" pitchFamily="18" charset="0"/>
                <a:ea typeface="Cambria" panose="02040503050406030204" pitchFamily="18" charset="0"/>
              </a:rPr>
              <a:t>This brief account of Paul’s most astounding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visions and revelations of the Lord</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12:1</a:t>
            </a:r>
            <a:r>
              <a:rPr lang="en-US" sz="2400" b="1" dirty="0" smtClean="0">
                <a:latin typeface="Cambria" panose="02040503050406030204" pitchFamily="18" charset="0"/>
                <a:ea typeface="Cambria" panose="02040503050406030204" pitchFamily="18" charset="0"/>
              </a:rPr>
              <a:t>) packed a powerful rhetorical punch.  Against his boastful, arrogant opponents who loved to draw attention to themselves with their own spiritual experiences. </a:t>
            </a:r>
          </a:p>
          <a:p>
            <a:pPr indent="457200">
              <a:spcAft>
                <a:spcPts val="1200"/>
              </a:spcAft>
              <a:buClr>
                <a:srgbClr val="C00000"/>
              </a:buClr>
              <a:buSzPct val="90000"/>
              <a:tabLst>
                <a:tab pos="457200" algn="l"/>
              </a:tabLst>
            </a:pPr>
            <a:r>
              <a:rPr lang="en-US" sz="2400" b="1" dirty="0" smtClean="0">
                <a:latin typeface="Cambria" panose="02040503050406030204" pitchFamily="18" charset="0"/>
                <a:ea typeface="Cambria" panose="02040503050406030204" pitchFamily="18" charset="0"/>
              </a:rPr>
              <a:t>Paul surpasses them with this one experience he kept confidential for over a decade.  The fact that he had never shared this experience played well for his counter strategy.  </a:t>
            </a:r>
          </a:p>
          <a:p>
            <a:pPr indent="457200">
              <a:spcAft>
                <a:spcPts val="1200"/>
              </a:spcAft>
              <a:buClr>
                <a:srgbClr val="C00000"/>
              </a:buClr>
              <a:buSzPct val="90000"/>
            </a:pPr>
            <a:r>
              <a:rPr lang="en-US" sz="2400" b="1" dirty="0" smtClean="0">
                <a:latin typeface="Cambria" panose="02040503050406030204" pitchFamily="18" charset="0"/>
                <a:ea typeface="Cambria" panose="02040503050406030204" pitchFamily="18" charset="0"/>
              </a:rPr>
              <a:t>While the false teachers trying to boost their perceived authority, point to every little personal experience to toot their horns. </a:t>
            </a:r>
          </a:p>
        </p:txBody>
      </p:sp>
    </p:spTree>
    <p:extLst>
      <p:ext uri="{BB962C8B-B14F-4D97-AF65-F5344CB8AC3E}">
        <p14:creationId xmlns:p14="http://schemas.microsoft.com/office/powerpoint/2010/main" xmlns="" val="43230784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76200"/>
            <a:ext cx="868680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12:1-6</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2390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0" y="949512"/>
            <a:ext cx="8763000" cy="5724644"/>
          </a:xfrm>
          <a:prstGeom prst="rect">
            <a:avLst/>
          </a:prstGeom>
          <a:noFill/>
          <a:effectLst/>
        </p:spPr>
        <p:txBody>
          <a:bodyPr wrap="square" rtlCol="0">
            <a:spAutoFit/>
          </a:bodyPr>
          <a:lstStyle/>
          <a:p>
            <a:pPr indent="457200">
              <a:spcAft>
                <a:spcPts val="1200"/>
              </a:spcAft>
              <a:buClr>
                <a:srgbClr val="C00000"/>
              </a:buClr>
              <a:buSzPct val="90000"/>
              <a:tabLst>
                <a:tab pos="457200" algn="l"/>
              </a:tabLst>
            </a:pPr>
            <a:r>
              <a:rPr lang="en-US" sz="2400" b="1" dirty="0" smtClean="0">
                <a:latin typeface="Cambria" pitchFamily="18" charset="0"/>
              </a:rPr>
              <a:t>Paul sat silently on this indescribable experience for fourteen years, and even now he seems reluctant to let people know about it. </a:t>
            </a:r>
          </a:p>
          <a:p>
            <a:pPr indent="457200">
              <a:spcAft>
                <a:spcPts val="1200"/>
              </a:spcAft>
              <a:buClr>
                <a:srgbClr val="C00000"/>
              </a:buClr>
              <a:buSzPct val="90000"/>
              <a:tabLst>
                <a:tab pos="457200" algn="l"/>
              </a:tabLst>
            </a:pPr>
            <a:r>
              <a:rPr lang="en-US" sz="2400" b="1" dirty="0" smtClean="0">
                <a:latin typeface="Cambria" panose="02040503050406030204" pitchFamily="18" charset="0"/>
                <a:ea typeface="Cambria" panose="02040503050406030204" pitchFamily="18" charset="0"/>
              </a:rPr>
              <a:t>Unlike the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media-grabbers</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of today, Paul didn’t capitalize on this experience. There were no plans for a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TV movie</a:t>
            </a:r>
            <a:r>
              <a:rPr lang="en-US" sz="2400" b="1" dirty="0" smtClean="0">
                <a:latin typeface="Cambria" panose="02040503050406030204" pitchFamily="18" charset="0"/>
                <a:ea typeface="Cambria" panose="02040503050406030204" pitchFamily="18" charset="0"/>
              </a:rPr>
              <a:t>.  No vying for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speaking engagements </a:t>
            </a:r>
            <a:r>
              <a:rPr lang="en-US" sz="2400" b="1" dirty="0" smtClean="0">
                <a:latin typeface="Cambria" panose="02040503050406030204" pitchFamily="18" charset="0"/>
                <a:ea typeface="Cambria" panose="02040503050406030204" pitchFamily="18" charset="0"/>
              </a:rPr>
              <a:t>or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book contracts</a:t>
            </a:r>
            <a:r>
              <a:rPr lang="en-US" sz="2400" b="1" dirty="0" smtClean="0">
                <a:latin typeface="Cambria" panose="02040503050406030204" pitchFamily="18" charset="0"/>
                <a:ea typeface="Cambria" panose="02040503050406030204" pitchFamily="18" charset="0"/>
              </a:rPr>
              <a:t>.  No plans for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magazine</a:t>
            </a: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blogs</a:t>
            </a:r>
            <a:r>
              <a:rPr lang="en-US" sz="2400" b="1" dirty="0" smtClean="0">
                <a:latin typeface="Cambria" panose="02040503050406030204" pitchFamily="18" charset="0"/>
                <a:ea typeface="Cambria" panose="02040503050406030204" pitchFamily="18" charset="0"/>
              </a:rPr>
              <a:t>, or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websites</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articles, no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Instagram</a:t>
            </a: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X</a:t>
            </a: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Facebook</a:t>
            </a:r>
            <a:r>
              <a:rPr lang="en-US" sz="2400" b="1" dirty="0" smtClean="0">
                <a:latin typeface="Cambria" panose="02040503050406030204" pitchFamily="18" charset="0"/>
                <a:ea typeface="Cambria" panose="02040503050406030204" pitchFamily="18" charset="0"/>
              </a:rPr>
              <a:t> or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Truth Social </a:t>
            </a:r>
            <a:r>
              <a:rPr lang="en-US" sz="2400" b="1" dirty="0" smtClean="0">
                <a:latin typeface="Cambria" panose="02040503050406030204" pitchFamily="18" charset="0"/>
                <a:ea typeface="Cambria" panose="02040503050406030204" pitchFamily="18" charset="0"/>
              </a:rPr>
              <a:t>post. </a:t>
            </a:r>
          </a:p>
          <a:p>
            <a:pPr indent="457200">
              <a:spcAft>
                <a:spcPts val="1200"/>
              </a:spcAft>
              <a:buClr>
                <a:srgbClr val="C00000"/>
              </a:buClr>
              <a:buSzPct val="90000"/>
              <a:tabLst>
                <a:tab pos="457200" algn="l"/>
              </a:tabLst>
            </a:pPr>
            <a:r>
              <a:rPr lang="en-US" sz="2400" b="1" dirty="0" smtClean="0">
                <a:latin typeface="Cambria" panose="02040503050406030204" pitchFamily="18" charset="0"/>
                <a:ea typeface="Cambria" panose="02040503050406030204" pitchFamily="18" charset="0"/>
              </a:rPr>
              <a:t>Paul’s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inexpressible</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visit to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other side</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stayed where it belonged– in Paul’s own heart and mind. </a:t>
            </a:r>
          </a:p>
          <a:p>
            <a:pPr indent="457200">
              <a:spcAft>
                <a:spcPts val="1200"/>
              </a:spcAft>
              <a:buClr>
                <a:srgbClr val="C00000"/>
              </a:buClr>
              <a:buSzPct val="90000"/>
              <a:tabLst>
                <a:tab pos="457200" algn="l"/>
              </a:tabLst>
            </a:pPr>
            <a:r>
              <a:rPr lang="en-US" sz="2400" b="1" dirty="0" smtClean="0">
                <a:latin typeface="Cambria" panose="02040503050406030204" pitchFamily="18" charset="0"/>
                <a:ea typeface="Cambria" panose="02040503050406030204" pitchFamily="18" charset="0"/>
              </a:rPr>
              <a:t>It empowered him with unparalleled knowledge and confidence, and instead of exploiting this experience, Paul kept it under wraps.  He</a:t>
            </a:r>
            <a:r>
              <a:rPr lang="en-US" sz="2400" b="1" dirty="0" smtClean="0">
                <a:latin typeface="Cambria" pitchFamily="18" charset="0"/>
              </a:rPr>
              <a:t> </a:t>
            </a:r>
            <a:r>
              <a:rPr lang="en-US" sz="2400" b="1" dirty="0">
                <a:latin typeface="Cambria" pitchFamily="18" charset="0"/>
              </a:rPr>
              <a:t>waited until </a:t>
            </a:r>
            <a:r>
              <a:rPr lang="en-US" sz="2400" b="1" dirty="0" smtClean="0">
                <a:latin typeface="Cambria" pitchFamily="18" charset="0"/>
              </a:rPr>
              <a:t>the circumstances </a:t>
            </a:r>
            <a:r>
              <a:rPr lang="en-US" sz="2400" b="1" dirty="0">
                <a:latin typeface="Cambria" panose="02040503050406030204" pitchFamily="18" charset="0"/>
                <a:ea typeface="Cambria" panose="02040503050406030204" pitchFamily="18" charset="0"/>
              </a:rPr>
              <a:t>in </a:t>
            </a:r>
            <a:r>
              <a:rPr lang="en-US" sz="2400" b="1" dirty="0" smtClean="0">
                <a:latin typeface="Cambria" panose="02040503050406030204" pitchFamily="18" charset="0"/>
                <a:ea typeface="Cambria" panose="02040503050406030204" pitchFamily="18" charset="0"/>
              </a:rPr>
              <a:t> his </a:t>
            </a:r>
            <a:r>
              <a:rPr lang="en-US" sz="2400" b="1" dirty="0">
                <a:latin typeface="Cambria" panose="02040503050406030204" pitchFamily="18" charset="0"/>
                <a:ea typeface="Cambria" panose="02040503050406030204" pitchFamily="18" charset="0"/>
              </a:rPr>
              <a:t>apostolic ministry,</a:t>
            </a:r>
            <a:r>
              <a:rPr lang="en-US" sz="2400" b="1" dirty="0" smtClean="0">
                <a:latin typeface="Cambria" pitchFamily="18" charset="0"/>
              </a:rPr>
              <a:t> </a:t>
            </a:r>
            <a:r>
              <a:rPr lang="en-US" sz="2400" b="1" dirty="0">
                <a:latin typeface="Cambria" pitchFamily="18" charset="0"/>
              </a:rPr>
              <a:t>required him to reveal it. </a:t>
            </a:r>
            <a:r>
              <a:rPr lang="en-US" sz="2400" b="1" dirty="0" smtClean="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xmlns="" val="215560574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76200"/>
            <a:ext cx="868680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12:1-6</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2390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0" y="1003300"/>
            <a:ext cx="8686800" cy="5724644"/>
          </a:xfrm>
          <a:prstGeom prst="rect">
            <a:avLst/>
          </a:prstGeom>
          <a:noFill/>
          <a:effectLst/>
        </p:spPr>
        <p:txBody>
          <a:bodyPr wrap="square" rtlCol="0">
            <a:spAutoFit/>
          </a:bodyPr>
          <a:lstStyle/>
          <a:p>
            <a:pPr indent="457200">
              <a:spcAft>
                <a:spcPts val="1200"/>
              </a:spcAft>
              <a:buClr>
                <a:srgbClr val="C00000"/>
              </a:buClr>
              <a:buSzPct val="90000"/>
              <a:tabLst>
                <a:tab pos="457200" algn="l"/>
              </a:tabLst>
            </a:pPr>
            <a:r>
              <a:rPr lang="en-US" sz="2400" b="1" dirty="0" smtClean="0">
                <a:latin typeface="Cambria" pitchFamily="18" charset="0"/>
              </a:rPr>
              <a:t>Uncomfortable with sharing the extreme nature of his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visions and revelations of the Lord</a:t>
            </a:r>
            <a:r>
              <a:rPr lang="en-US" sz="2400" b="1" i="1" dirty="0" smtClean="0">
                <a:latin typeface="Cambria" pitchFamily="18" charset="0"/>
              </a:rPr>
              <a: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12:1</a:t>
            </a:r>
            <a:r>
              <a:rPr lang="en-US" sz="2400" b="1" dirty="0" smtClean="0">
                <a:latin typeface="Cambria" pitchFamily="18" charset="0"/>
              </a:rPr>
              <a:t>).  Paul suddenly shakes the Corinthians out of their zeal for the thrilling and supernatural. </a:t>
            </a:r>
          </a:p>
          <a:p>
            <a:pPr indent="457200">
              <a:spcAft>
                <a:spcPts val="1200"/>
              </a:spcAft>
              <a:buClr>
                <a:srgbClr val="C00000"/>
              </a:buClr>
              <a:buSzPct val="90000"/>
              <a:tabLst>
                <a:tab pos="457200" algn="l"/>
              </a:tabLst>
            </a:pPr>
            <a:r>
              <a:rPr lang="en-US" sz="2400" b="1" dirty="0" smtClean="0">
                <a:latin typeface="Cambria" panose="02040503050406030204" pitchFamily="18" charset="0"/>
                <a:ea typeface="Cambria" panose="02040503050406030204" pitchFamily="18" charset="0"/>
              </a:rPr>
              <a:t>While such heavenly encounters would be perfectly useful for those who love to boast, from Paul’s perspective, he would rather boast about his weaknesses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12:5</a:t>
            </a:r>
            <a:r>
              <a:rPr lang="en-US" sz="2400" b="1" dirty="0" smtClean="0">
                <a:latin typeface="Cambria" panose="02040503050406030204" pitchFamily="18" charset="0"/>
                <a:ea typeface="Cambria" panose="02040503050406030204" pitchFamily="18" charset="0"/>
              </a:rPr>
              <a:t>). </a:t>
            </a:r>
          </a:p>
          <a:p>
            <a:pPr indent="457200">
              <a:spcAft>
                <a:spcPts val="1200"/>
              </a:spcAft>
              <a:buClr>
                <a:srgbClr val="C00000"/>
              </a:buClr>
              <a:buSzPct val="90000"/>
              <a:tabLst>
                <a:tab pos="457200" algn="l"/>
              </a:tabLst>
            </a:pPr>
            <a:r>
              <a:rPr lang="en-US" sz="2400" b="1" dirty="0" smtClean="0">
                <a:latin typeface="Cambria" panose="02040503050406030204" pitchFamily="18" charset="0"/>
                <a:ea typeface="Cambria" panose="02040503050406030204" pitchFamily="18" charset="0"/>
              </a:rPr>
              <a:t>Paul wants to make sure no one gives him credit for the glory he experienced, so he doesn’t describe it in detail.  He does not speaks about his interaction with the Lord.  In fact, it wasn’t permissible to do so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12:4</a:t>
            </a:r>
            <a:r>
              <a:rPr lang="en-US" sz="2400" b="1" dirty="0" smtClean="0">
                <a:latin typeface="Cambria" panose="02040503050406030204" pitchFamily="18" charset="0"/>
                <a:ea typeface="Cambria" panose="02040503050406030204" pitchFamily="18" charset="0"/>
              </a:rPr>
              <a:t>). </a:t>
            </a:r>
          </a:p>
          <a:p>
            <a:pPr indent="457200">
              <a:spcAft>
                <a:spcPts val="1200"/>
              </a:spcAft>
              <a:buClr>
                <a:srgbClr val="C00000"/>
              </a:buClr>
              <a:buSzPct val="90000"/>
              <a:tabLst>
                <a:tab pos="457200" algn="l"/>
              </a:tabLst>
            </a:pPr>
            <a:r>
              <a:rPr lang="en-US" sz="2400" b="1" dirty="0" smtClean="0">
                <a:latin typeface="Cambria" panose="02040503050406030204" pitchFamily="18" charset="0"/>
                <a:ea typeface="Cambria" panose="02040503050406030204" pitchFamily="18" charset="0"/>
              </a:rPr>
              <a:t>Instead, he wants to make sure the Corinthians know     he told the truth, so he refuses any temptations to boast further. </a:t>
            </a:r>
          </a:p>
        </p:txBody>
      </p:sp>
    </p:spTree>
    <p:extLst>
      <p:ext uri="{BB962C8B-B14F-4D97-AF65-F5344CB8AC3E}">
        <p14:creationId xmlns:p14="http://schemas.microsoft.com/office/powerpoint/2010/main" xmlns="" val="345967073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76200"/>
            <a:ext cx="868680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12:1-6</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2390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0" y="990601"/>
            <a:ext cx="8763000" cy="2616101"/>
          </a:xfrm>
          <a:prstGeom prst="rect">
            <a:avLst/>
          </a:prstGeom>
          <a:noFill/>
          <a:effectLst/>
        </p:spPr>
        <p:txBody>
          <a:bodyPr wrap="square" rtlCol="0">
            <a:spAutoFit/>
          </a:bodyPr>
          <a:lstStyle/>
          <a:p>
            <a:pPr indent="457200">
              <a:spcAft>
                <a:spcPts val="1200"/>
              </a:spcAft>
              <a:buClr>
                <a:srgbClr val="C00000"/>
              </a:buClr>
              <a:buSzPct val="90000"/>
              <a:tabLst>
                <a:tab pos="457200" algn="l"/>
              </a:tabLst>
            </a:pPr>
            <a:r>
              <a:rPr lang="en-US" sz="2400" b="1" i="1" dirty="0" smtClean="0">
                <a:effectLst>
                  <a:outerShdw blurRad="38100" dist="38100" dir="2700000" algn="tl">
                    <a:srgbClr val="000000">
                      <a:alpha val="43137"/>
                    </a:srgbClr>
                  </a:outerShdw>
                </a:effectLst>
                <a:latin typeface="Cambria" pitchFamily="18" charset="0"/>
              </a:rPr>
              <a:t>Why?</a:t>
            </a:r>
            <a:r>
              <a:rPr lang="en-US" sz="2400" b="1" dirty="0" smtClean="0">
                <a:latin typeface="Cambria" pitchFamily="18" charset="0"/>
              </a:rPr>
              <a:t> </a:t>
            </a:r>
          </a:p>
          <a:p>
            <a:pPr indent="457200">
              <a:spcAft>
                <a:spcPts val="1200"/>
              </a:spcAft>
              <a:buClr>
                <a:srgbClr val="C00000"/>
              </a:buClr>
              <a:buSzPct val="90000"/>
              <a:tabLst>
                <a:tab pos="457200" algn="l"/>
              </a:tabLst>
            </a:pPr>
            <a:r>
              <a:rPr lang="en-US" sz="2400" b="1" dirty="0" smtClean="0">
                <a:latin typeface="Cambria" panose="02040503050406030204" pitchFamily="18" charset="0"/>
                <a:ea typeface="Cambria" panose="02040503050406030204" pitchFamily="18" charset="0"/>
              </a:rPr>
              <a:t>So no one could put him on a pedestal or canonize him into some kind of super-saint. </a:t>
            </a:r>
          </a:p>
          <a:p>
            <a:pPr indent="457200">
              <a:spcAft>
                <a:spcPts val="1200"/>
              </a:spcAft>
              <a:buClr>
                <a:srgbClr val="C00000"/>
              </a:buClr>
              <a:buSzPct val="90000"/>
              <a:tabLst>
                <a:tab pos="457200" algn="l"/>
              </a:tabLst>
            </a:pPr>
            <a:r>
              <a:rPr lang="en-US" sz="2400" b="1" dirty="0" smtClean="0">
                <a:latin typeface="Cambria" panose="02040503050406030204" pitchFamily="18" charset="0"/>
                <a:ea typeface="Cambria" panose="02040503050406030204" pitchFamily="18" charset="0"/>
              </a:rPr>
              <a:t>He would rather people pay attention to his lifestyle and his preaching – both of which point people to Jesus Christ instead of himself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12:6</a:t>
            </a:r>
            <a:r>
              <a:rPr lang="en-US" sz="2400" b="1" dirty="0" smtClean="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xmlns="" val="64872560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279251" y="1066800"/>
            <a:ext cx="8646458" cy="4247317"/>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91440" rIns="182880" bIns="91440" rtlCol="0">
            <a:spAutoFit/>
          </a:bodyPr>
          <a:lstStyle/>
          <a:p>
            <a:r>
              <a:rPr lang="en-US" sz="2400" b="1" i="1" baseline="30000" dirty="0" smtClean="0">
                <a:effectLst>
                  <a:outerShdw blurRad="38100" dist="38100" dir="2700000" algn="tl">
                    <a:srgbClr val="000000">
                      <a:alpha val="43137"/>
                    </a:srgbClr>
                  </a:outerShdw>
                </a:effectLst>
                <a:latin typeface="Georgia" panose="02040502050405020303" pitchFamily="18" charset="0"/>
              </a:rPr>
              <a:t>7 </a:t>
            </a:r>
            <a:r>
              <a:rPr lang="en-US" sz="2400" i="1" dirty="0" smtClean="0">
                <a:latin typeface="Georgia" panose="02040502050405020303" pitchFamily="18" charset="0"/>
              </a:rPr>
              <a:t>And </a:t>
            </a:r>
            <a:r>
              <a:rPr lang="en-US" sz="2400" i="1" dirty="0">
                <a:latin typeface="Georgia" panose="02040502050405020303" pitchFamily="18" charset="0"/>
              </a:rPr>
              <a:t>lest I should be exalted above measure by the abundance of the revelations, a thorn in the flesh was given to me, a messenger of Satan to buffet me, lest I be exalted above measure.  </a:t>
            </a:r>
            <a:r>
              <a:rPr lang="en-US" sz="2400" b="1" i="1" baseline="30000" dirty="0" smtClean="0">
                <a:effectLst>
                  <a:outerShdw blurRad="38100" dist="38100" dir="2700000" algn="tl">
                    <a:srgbClr val="000000">
                      <a:alpha val="43137"/>
                    </a:srgbClr>
                  </a:outerShdw>
                </a:effectLst>
                <a:latin typeface="Georgia" panose="02040502050405020303" pitchFamily="18" charset="0"/>
              </a:rPr>
              <a:t>8 </a:t>
            </a:r>
            <a:r>
              <a:rPr lang="en-US" sz="2400" i="1" dirty="0" smtClean="0">
                <a:latin typeface="Georgia" panose="02040502050405020303" pitchFamily="18" charset="0"/>
              </a:rPr>
              <a:t>Concerning </a:t>
            </a:r>
            <a:r>
              <a:rPr lang="en-US" sz="2400" i="1" dirty="0">
                <a:latin typeface="Georgia" panose="02040502050405020303" pitchFamily="18" charset="0"/>
              </a:rPr>
              <a:t>this thing I pleaded with the Lord three times that it might depart from me</a:t>
            </a:r>
            <a:r>
              <a:rPr lang="en-US" sz="2400" i="1" dirty="0" smtClean="0">
                <a:latin typeface="Georgia" panose="02040502050405020303" pitchFamily="18" charset="0"/>
              </a:rPr>
              <a:t>.  </a:t>
            </a:r>
            <a:r>
              <a:rPr lang="en-US" sz="2400" b="1" i="1" baseline="30000" dirty="0" smtClean="0">
                <a:effectLst>
                  <a:outerShdw blurRad="38100" dist="38100" dir="2700000" algn="tl">
                    <a:srgbClr val="000000">
                      <a:alpha val="43137"/>
                    </a:srgbClr>
                  </a:outerShdw>
                </a:effectLst>
                <a:latin typeface="Georgia" panose="02040502050405020303" pitchFamily="18" charset="0"/>
              </a:rPr>
              <a:t>9 </a:t>
            </a:r>
            <a:r>
              <a:rPr lang="en-US" sz="2400" i="1" dirty="0" smtClean="0">
                <a:latin typeface="Georgia" panose="02040502050405020303" pitchFamily="18" charset="0"/>
              </a:rPr>
              <a:t>And </a:t>
            </a:r>
            <a:r>
              <a:rPr lang="en-US" sz="2400" i="1" dirty="0">
                <a:latin typeface="Georgia" panose="02040502050405020303" pitchFamily="18" charset="0"/>
              </a:rPr>
              <a:t>He said to me, “My grace is sufficient for you, for My strength is made perfect in weakness.”  Therefore most gladly I will rather boast in my infirmities, that the power of Christ may rest upon me</a:t>
            </a:r>
            <a:r>
              <a:rPr lang="en-US" sz="2400" i="1" dirty="0" smtClean="0">
                <a:latin typeface="Georgia" panose="02040502050405020303" pitchFamily="18" charset="0"/>
              </a:rPr>
              <a:t>. </a:t>
            </a:r>
            <a:r>
              <a:rPr lang="en-US" sz="2400" i="1" dirty="0">
                <a:latin typeface="Georgia" panose="02040502050405020303" pitchFamily="18" charset="0"/>
              </a:rPr>
              <a:t> </a:t>
            </a:r>
            <a:r>
              <a:rPr lang="en-US" sz="2400" b="1" i="1" baseline="30000" dirty="0" smtClean="0">
                <a:effectLst>
                  <a:outerShdw blurRad="38100" dist="38100" dir="2700000" algn="tl">
                    <a:srgbClr val="000000">
                      <a:alpha val="43137"/>
                    </a:srgbClr>
                  </a:outerShdw>
                </a:effectLst>
                <a:latin typeface="Georgia" panose="02040502050405020303" pitchFamily="18" charset="0"/>
              </a:rPr>
              <a:t>10 </a:t>
            </a:r>
            <a:r>
              <a:rPr lang="en-US" sz="2400" i="1" dirty="0" smtClean="0">
                <a:latin typeface="Georgia" panose="02040502050405020303" pitchFamily="18" charset="0"/>
              </a:rPr>
              <a:t>Therefore </a:t>
            </a:r>
            <a:r>
              <a:rPr lang="en-US" sz="2400" i="1" dirty="0">
                <a:latin typeface="Georgia" panose="02040502050405020303" pitchFamily="18" charset="0"/>
              </a:rPr>
              <a:t>I take pleasure in infirmities, in reproaches, in needs, in persecutions, in distresses, for Christ’s sake. </a:t>
            </a:r>
            <a:r>
              <a:rPr lang="en-US" sz="2400" i="1" dirty="0" smtClean="0">
                <a:latin typeface="Georgia" panose="02040502050405020303" pitchFamily="18" charset="0"/>
              </a:rPr>
              <a:t> For </a:t>
            </a:r>
            <a:r>
              <a:rPr lang="en-US" sz="2400" i="1" dirty="0">
                <a:latin typeface="Georgia" panose="02040502050405020303" pitchFamily="18" charset="0"/>
              </a:rPr>
              <a:t>when I am weak, then I am strong.</a:t>
            </a:r>
          </a:p>
        </p:txBody>
      </p:sp>
      <p:sp>
        <p:nvSpPr>
          <p:cNvPr id="6" name="Title 1"/>
          <p:cNvSpPr>
            <a:spLocks noGrp="1"/>
          </p:cNvSpPr>
          <p:nvPr>
            <p:ph type="title"/>
          </p:nvPr>
        </p:nvSpPr>
        <p:spPr>
          <a:xfrm>
            <a:off x="304800" y="108622"/>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12:7-10</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2390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28136689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2419" y="66488"/>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12:7-10</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2390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2419" y="927100"/>
            <a:ext cx="8450581" cy="4985980"/>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Shifting from the heights of heavenly bliss, to the depths of earthly suffering, Paul draws our attention to the flip side of his unparalleled spiritual experience. </a:t>
            </a:r>
          </a:p>
          <a:p>
            <a:pPr indent="457200">
              <a:spcAft>
                <a:spcPts val="1200"/>
              </a:spcAft>
            </a:pPr>
            <a:r>
              <a:rPr lang="en-US" sz="2400" b="1" dirty="0" smtClean="0">
                <a:latin typeface="Cambria" panose="02040503050406030204" pitchFamily="18" charset="0"/>
                <a:ea typeface="Cambria" panose="02040503050406030204" pitchFamily="18" charset="0"/>
              </a:rPr>
              <a:t>To keep him from succumbing to pride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because of the surpassing greatness of the revelations</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God gave Paul a constant reminder of his inadequacy: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a:t>
            </a:r>
            <a:r>
              <a:rPr lang="en-US" sz="2400" b="1" i="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thorn in the flesh, a messenger of Satan</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12:7</a:t>
            </a:r>
            <a:r>
              <a:rPr lang="en-US" sz="2400" b="1" dirty="0" smtClean="0">
                <a:latin typeface="Cambria" panose="02040503050406030204" pitchFamily="18" charset="0"/>
                <a:ea typeface="Cambria" panose="02040503050406030204" pitchFamily="18" charset="0"/>
              </a:rPr>
              <a:t>). </a:t>
            </a:r>
          </a:p>
          <a:p>
            <a:pPr indent="457200">
              <a:spcAft>
                <a:spcPts val="1200"/>
              </a:spcAft>
            </a:pPr>
            <a:r>
              <a:rPr lang="en-US" sz="2400" b="1" dirty="0" smtClean="0">
                <a:latin typeface="Cambria" panose="02040503050406030204" pitchFamily="18" charset="0"/>
                <a:ea typeface="Cambria" panose="02040503050406030204" pitchFamily="18" charset="0"/>
              </a:rPr>
              <a:t>While commentators speculate without end to what this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thorn</a:t>
            </a:r>
            <a:r>
              <a:rPr lang="en-US" sz="2400" b="1" dirty="0" smtClean="0">
                <a:latin typeface="Cambria" panose="02040503050406030204" pitchFamily="18" charset="0"/>
                <a:ea typeface="Cambria" panose="02040503050406030204" pitchFamily="18" charset="0"/>
              </a:rPr>
              <a:t>” is, Paul give no specific details about it. </a:t>
            </a:r>
          </a:p>
          <a:p>
            <a:pPr indent="457200">
              <a:spcAft>
                <a:spcPts val="1200"/>
              </a:spcAft>
            </a:pPr>
            <a:r>
              <a:rPr lang="en-US" sz="2400" b="1" dirty="0" smtClean="0">
                <a:latin typeface="Cambria" panose="02040503050406030204" pitchFamily="18" charset="0"/>
                <a:ea typeface="Cambria" panose="02040503050406030204" pitchFamily="18" charset="0"/>
              </a:rPr>
              <a:t>Some suggest it represented spiritual temptations – the urge for Paul to doubt and waver in his faith when things got hard. </a:t>
            </a:r>
            <a:endParaRPr lang="en-US"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72492085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2419" y="66488"/>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12:7-10</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2390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2419" y="975360"/>
            <a:ext cx="8587741" cy="5139869"/>
          </a:xfrm>
          <a:prstGeom prst="rect">
            <a:avLst/>
          </a:prstGeom>
          <a:noFill/>
          <a:effectLst/>
        </p:spPr>
        <p:txBody>
          <a:bodyPr wrap="square" rtlCol="0">
            <a:spAutoFit/>
          </a:bodyPr>
          <a:lstStyle/>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Others suggest it refers to suffering and persecutions       (like those described in chapter eleven).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Some narrowed it to one specific kind of enticement: sexual temptation that tested Paul’s commitment to remain celibate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1Cor. 7:7</a:t>
            </a:r>
            <a:r>
              <a:rPr lang="en-US" sz="2400" b="1" dirty="0" smtClean="0">
                <a:latin typeface="Cambria" panose="02040503050406030204" pitchFamily="18" charset="0"/>
                <a:ea typeface="Cambria" panose="02040503050406030204" pitchFamily="18" charset="0"/>
              </a:rPr>
              <a:t>).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Still others guessed it was some kind of physical handicap, disfigurement, or disease: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Perhaps a speech impediment, poor eyesight, a hunchback, epilepsy, malarial fevers, or even migraines.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Regardless of its kind, the sting of this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thorn</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was so severe </a:t>
            </a:r>
            <a:r>
              <a:rPr lang="en-US" sz="2400" b="1" u="sng" dirty="0" smtClean="0">
                <a:latin typeface="Cambria" panose="02040503050406030204" pitchFamily="18" charset="0"/>
                <a:ea typeface="Cambria" panose="02040503050406030204" pitchFamily="18" charset="0"/>
              </a:rPr>
              <a:t>three</a:t>
            </a:r>
            <a:r>
              <a:rPr lang="en-US" sz="2400" b="1" dirty="0" smtClean="0">
                <a:latin typeface="Cambria" panose="02040503050406030204" pitchFamily="18" charset="0"/>
                <a:ea typeface="Cambria" panose="02040503050406030204" pitchFamily="18" charset="0"/>
              </a:rPr>
              <a:t> </a:t>
            </a:r>
            <a:r>
              <a:rPr lang="en-US" sz="2400" b="1" u="sng" dirty="0" smtClean="0">
                <a:latin typeface="Cambria" panose="02040503050406030204" pitchFamily="18" charset="0"/>
                <a:ea typeface="Cambria" panose="02040503050406030204" pitchFamily="18" charset="0"/>
              </a:rPr>
              <a:t>times</a:t>
            </a:r>
            <a:r>
              <a:rPr lang="en-US" sz="2400" b="1" dirty="0" smtClean="0">
                <a:latin typeface="Cambria" panose="02040503050406030204" pitchFamily="18" charset="0"/>
                <a:ea typeface="Cambria" panose="02040503050406030204" pitchFamily="18" charset="0"/>
              </a:rPr>
              <a:t> Paul pleaded with the Lord to take it away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12:8</a:t>
            </a:r>
            <a:r>
              <a:rPr lang="en-US" sz="2400" b="1" dirty="0" smtClean="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xmlns="" val="72492085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a:spLocks noGrp="1"/>
          </p:cNvSpPr>
          <p:nvPr>
            <p:ph type="title"/>
          </p:nvPr>
        </p:nvSpPr>
        <p:spPr>
          <a:xfrm>
            <a:off x="348223" y="104140"/>
            <a:ext cx="853440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Introduction</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15200" y="152400"/>
            <a:ext cx="1528482" cy="774700"/>
          </a:xfrm>
          <a:prstGeom prst="rect">
            <a:avLst/>
          </a:prstGeom>
          <a:noFill/>
          <a:ln w="9525">
            <a:noFill/>
            <a:miter lim="800000"/>
            <a:headEnd/>
            <a:tailEnd/>
          </a:ln>
          <a:effectLst>
            <a:outerShdw dist="38100" dir="2700000" rotWithShape="0">
              <a:srgbClr val="808080">
                <a:alpha val="42998"/>
              </a:srgbClr>
            </a:outerShdw>
          </a:effectLst>
        </p:spPr>
      </p:pic>
      <p:sp>
        <p:nvSpPr>
          <p:cNvPr id="7" name="TextBox 6"/>
          <p:cNvSpPr txBox="1"/>
          <p:nvPr/>
        </p:nvSpPr>
        <p:spPr>
          <a:xfrm>
            <a:off x="293034" y="1066800"/>
            <a:ext cx="8644778" cy="5724644"/>
          </a:xfrm>
          <a:prstGeom prst="rect">
            <a:avLst/>
          </a:prstGeom>
          <a:solidFill>
            <a:srgbClr val="FCF2D4"/>
          </a:solidFill>
          <a:ln>
            <a:solidFill>
              <a:schemeClr val="bg1">
                <a:alpha val="0"/>
              </a:schemeClr>
            </a:solidFill>
          </a:ln>
          <a:effectLst/>
        </p:spPr>
        <p:txBody>
          <a:bodyPr wrap="square" rtlCol="0">
            <a:spAutoFit/>
          </a:bodyPr>
          <a:lstStyle/>
          <a:p>
            <a:pPr indent="457200">
              <a:spcAft>
                <a:spcPts val="1200"/>
              </a:spcAft>
              <a:tabLst>
                <a:tab pos="457200" algn="l"/>
              </a:tabLst>
            </a:pPr>
            <a:r>
              <a:rPr lang="en-US" sz="2300" b="1" dirty="0" smtClean="0">
                <a:latin typeface="Cambria" panose="02040503050406030204" pitchFamily="18" charset="0"/>
                <a:ea typeface="Cambria" panose="02040503050406030204" pitchFamily="18" charset="0"/>
              </a:rPr>
              <a:t>In our continuing study of Second</a:t>
            </a:r>
            <a:r>
              <a:rPr lang="en-US" sz="2300" b="1" dirty="0" smtClean="0">
                <a:solidFill>
                  <a:srgbClr val="C00000"/>
                </a:solidFill>
                <a:latin typeface="Cambria" panose="02040503050406030204" pitchFamily="18" charset="0"/>
                <a:ea typeface="Cambria" panose="02040503050406030204" pitchFamily="18" charset="0"/>
              </a:rPr>
              <a:t> </a:t>
            </a:r>
            <a:r>
              <a:rPr lang="en-US" sz="2300" b="1" dirty="0" smtClean="0">
                <a:latin typeface="Cambria" panose="02040503050406030204" pitchFamily="18" charset="0"/>
                <a:ea typeface="Cambria" panose="02040503050406030204" pitchFamily="18" charset="0"/>
              </a:rPr>
              <a:t>Corinthians, the themes of this letter revolves around both the </a:t>
            </a:r>
            <a:r>
              <a:rPr lang="en-US" sz="23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theological</a:t>
            </a:r>
            <a:r>
              <a:rPr lang="en-US" sz="23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concepts</a:t>
            </a:r>
            <a:r>
              <a:rPr lang="en-US" sz="23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00" b="1" dirty="0" smtClean="0">
                <a:latin typeface="Cambria" panose="02040503050406030204" pitchFamily="18" charset="0"/>
                <a:ea typeface="Cambria" panose="02040503050406030204" pitchFamily="18" charset="0"/>
              </a:rPr>
              <a:t>and the </a:t>
            </a:r>
            <a:r>
              <a:rPr lang="en-US" sz="23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practical</a:t>
            </a:r>
            <a:r>
              <a:rPr lang="en-US" sz="23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aspects</a:t>
            </a:r>
            <a:r>
              <a:rPr lang="en-US" sz="23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00" b="1" dirty="0" smtClean="0">
                <a:latin typeface="Cambria" panose="02040503050406030204" pitchFamily="18" charset="0"/>
                <a:ea typeface="Cambria" panose="02040503050406030204" pitchFamily="18" charset="0"/>
              </a:rPr>
              <a:t>of Christian living.</a:t>
            </a:r>
          </a:p>
          <a:p>
            <a:pPr indent="457200">
              <a:spcAft>
                <a:spcPts val="1200"/>
              </a:spcAft>
              <a:tabLst>
                <a:tab pos="457200" algn="l"/>
              </a:tabLst>
            </a:pPr>
            <a:r>
              <a:rPr lang="en-US" sz="2300" b="1" dirty="0" smtClean="0">
                <a:latin typeface="Cambria" panose="02040503050406030204" pitchFamily="18" charset="0"/>
                <a:ea typeface="Cambria" panose="02040503050406030204" pitchFamily="18" charset="0"/>
              </a:rPr>
              <a:t>The primary issue at Corinth was the recognition of authentic ministry and submission to apostolic authority. Paul’s corrective was to provide guidance and encouragement as the church navigates the challenges that continue to influence their </a:t>
            </a:r>
            <a:r>
              <a:rPr lang="en-US" sz="23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unity</a:t>
            </a:r>
            <a:r>
              <a:rPr lang="en-US" sz="2300" b="1" dirty="0" smtClean="0">
                <a:latin typeface="Cambria" panose="02040503050406030204" pitchFamily="18" charset="0"/>
                <a:ea typeface="Cambria" panose="02040503050406030204" pitchFamily="18" charset="0"/>
              </a:rPr>
              <a:t>, </a:t>
            </a:r>
            <a:r>
              <a:rPr lang="en-US" sz="23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discipline</a:t>
            </a:r>
            <a:r>
              <a:rPr lang="en-US" sz="2300" b="1" dirty="0" smtClean="0">
                <a:latin typeface="Cambria" panose="02040503050406030204" pitchFamily="18" charset="0"/>
                <a:ea typeface="Cambria" panose="02040503050406030204" pitchFamily="18" charset="0"/>
              </a:rPr>
              <a:t>, </a:t>
            </a:r>
            <a:r>
              <a:rPr lang="en-US" sz="2300" b="1" i="1" dirty="0" smtClean="0">
                <a:latin typeface="Cambria" panose="02040503050406030204" pitchFamily="18" charset="0"/>
                <a:ea typeface="Cambria" panose="02040503050406030204" pitchFamily="18" charset="0"/>
              </a:rPr>
              <a:t>and </a:t>
            </a:r>
            <a:r>
              <a:rPr lang="en-US" sz="23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spiritual growth.  </a:t>
            </a:r>
            <a:r>
              <a:rPr lang="en-US" sz="2400" dirty="0" smtClean="0"/>
              <a:t>	</a:t>
            </a:r>
          </a:p>
          <a:p>
            <a:pPr indent="457200">
              <a:spcAft>
                <a:spcPts val="1200"/>
              </a:spcAft>
              <a:tabLst>
                <a:tab pos="457200" algn="l"/>
              </a:tabLst>
            </a:pPr>
            <a:r>
              <a:rPr lang="en-US" sz="2300" b="1" dirty="0" smtClean="0">
                <a:latin typeface="Cambria" panose="02040503050406030204" pitchFamily="18" charset="0"/>
                <a:ea typeface="Cambria" panose="02040503050406030204" pitchFamily="18" charset="0"/>
              </a:rPr>
              <a:t>In </a:t>
            </a:r>
            <a:r>
              <a:rPr lang="en-US" sz="2300" b="1" dirty="0">
                <a:latin typeface="Cambria" panose="02040503050406030204" pitchFamily="18" charset="0"/>
                <a:ea typeface="Cambria" panose="02040503050406030204" pitchFamily="18" charset="0"/>
              </a:rPr>
              <a:t>our study, Paul reluctantly continues with </a:t>
            </a:r>
            <a:r>
              <a:rPr lang="en-US" sz="2300" b="1" dirty="0" smtClean="0">
                <a:latin typeface="Cambria" panose="02040503050406030204" pitchFamily="18" charset="0"/>
                <a:ea typeface="Cambria" panose="02040503050406030204" pitchFamily="18" charset="0"/>
              </a:rPr>
              <a:t>his </a:t>
            </a:r>
            <a:r>
              <a:rPr lang="en-US" sz="2300" b="1" dirty="0">
                <a:latin typeface="Cambria" panose="02040503050406030204" pitchFamily="18" charset="0"/>
                <a:ea typeface="Cambria" panose="02040503050406030204" pitchFamily="18" charset="0"/>
              </a:rPr>
              <a:t>boasting, sharing an </a:t>
            </a:r>
            <a:r>
              <a:rPr lang="en-US" sz="2300" b="1" i="1" dirty="0">
                <a:latin typeface="Cambria" panose="02040503050406030204" pitchFamily="18" charset="0"/>
                <a:ea typeface="Cambria" panose="02040503050406030204" pitchFamily="18" charset="0"/>
              </a:rPr>
              <a:t>“</a:t>
            </a:r>
            <a:r>
              <a:rPr lang="en-US" sz="23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out of body</a:t>
            </a:r>
            <a:r>
              <a:rPr lang="en-US" sz="2300" b="1" i="1" dirty="0">
                <a:latin typeface="Cambria" panose="02040503050406030204" pitchFamily="18" charset="0"/>
                <a:ea typeface="Cambria" panose="02040503050406030204" pitchFamily="18" charset="0"/>
              </a:rPr>
              <a:t>”</a:t>
            </a:r>
            <a:r>
              <a:rPr lang="en-US" sz="2300" b="1" dirty="0">
                <a:latin typeface="Cambria" panose="02040503050406030204" pitchFamily="18" charset="0"/>
                <a:ea typeface="Cambria" panose="02040503050406030204" pitchFamily="18" charset="0"/>
              </a:rPr>
              <a:t> spiritual experience and addressing his persistent struggle with a </a:t>
            </a:r>
            <a:r>
              <a:rPr lang="en-US" sz="2300" b="1" dirty="0" smtClean="0">
                <a:latin typeface="Cambria" panose="02040503050406030204" pitchFamily="18" charset="0"/>
                <a:ea typeface="Cambria" panose="02040503050406030204" pitchFamily="18" charset="0"/>
              </a:rPr>
              <a:t>“</a:t>
            </a:r>
            <a:r>
              <a:rPr lang="en-US" sz="23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thorn </a:t>
            </a:r>
            <a:r>
              <a:rPr lang="en-US" sz="23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 the flesh</a:t>
            </a:r>
            <a:r>
              <a:rPr lang="en-US" sz="2300" b="1" dirty="0">
                <a:latin typeface="Cambria" panose="02040503050406030204" pitchFamily="18" charset="0"/>
                <a:ea typeface="Cambria" panose="02040503050406030204" pitchFamily="18" charset="0"/>
              </a:rPr>
              <a:t>.”  He stresses the sufficiency of </a:t>
            </a:r>
            <a:r>
              <a:rPr lang="en-US" sz="2300" b="1" dirty="0" smtClean="0">
                <a:latin typeface="Cambria" panose="02040503050406030204" pitchFamily="18" charset="0"/>
                <a:ea typeface="Cambria" panose="02040503050406030204" pitchFamily="18" charset="0"/>
              </a:rPr>
              <a:t>God’s grace, </a:t>
            </a:r>
            <a:r>
              <a:rPr lang="en-US" sz="2300" b="1" dirty="0">
                <a:latin typeface="Cambria" panose="02040503050406030204" pitchFamily="18" charset="0"/>
                <a:ea typeface="Cambria" panose="02040503050406030204" pitchFamily="18" charset="0"/>
              </a:rPr>
              <a:t>and </a:t>
            </a:r>
            <a:r>
              <a:rPr lang="en-US" sz="2300" b="1" dirty="0" smtClean="0">
                <a:latin typeface="Cambria" panose="02040503050406030204" pitchFamily="18" charset="0"/>
                <a:ea typeface="Cambria" panose="02040503050406030204" pitchFamily="18" charset="0"/>
              </a:rPr>
              <a:t>the perfection </a:t>
            </a:r>
            <a:r>
              <a:rPr lang="en-US" sz="2300" b="1" dirty="0">
                <a:latin typeface="Cambria" panose="02040503050406030204" pitchFamily="18" charset="0"/>
                <a:ea typeface="Cambria" panose="02040503050406030204" pitchFamily="18" charset="0"/>
              </a:rPr>
              <a:t>of </a:t>
            </a:r>
            <a:r>
              <a:rPr lang="en-US" sz="2300" b="1" dirty="0" smtClean="0">
                <a:latin typeface="Cambria" panose="02040503050406030204" pitchFamily="18" charset="0"/>
                <a:ea typeface="Cambria" panose="02040503050406030204" pitchFamily="18" charset="0"/>
              </a:rPr>
              <a:t>His </a:t>
            </a:r>
            <a:r>
              <a:rPr lang="en-US" sz="2300" b="1" dirty="0">
                <a:latin typeface="Cambria" panose="02040503050406030204" pitchFamily="18" charset="0"/>
                <a:ea typeface="Cambria" panose="02040503050406030204" pitchFamily="18" charset="0"/>
              </a:rPr>
              <a:t>power in </a:t>
            </a:r>
            <a:r>
              <a:rPr lang="en-US" sz="2300" b="1" dirty="0" smtClean="0">
                <a:latin typeface="Cambria" panose="02040503050406030204" pitchFamily="18" charset="0"/>
                <a:ea typeface="Cambria" panose="02040503050406030204" pitchFamily="18" charset="0"/>
              </a:rPr>
              <a:t>our </a:t>
            </a:r>
            <a:r>
              <a:rPr lang="en-US" sz="2300" b="1" dirty="0">
                <a:latin typeface="Cambria" panose="02040503050406030204" pitchFamily="18" charset="0"/>
                <a:ea typeface="Cambria" panose="02040503050406030204" pitchFamily="18" charset="0"/>
              </a:rPr>
              <a:t>weakness, </a:t>
            </a:r>
            <a:r>
              <a:rPr lang="en-US" sz="2300" b="1" dirty="0" smtClean="0">
                <a:latin typeface="Cambria" panose="02040503050406030204" pitchFamily="18" charset="0"/>
                <a:ea typeface="Cambria" panose="02040503050406030204" pitchFamily="18" charset="0"/>
              </a:rPr>
              <a:t>and shows </a:t>
            </a:r>
            <a:r>
              <a:rPr lang="en-US" sz="2300" b="1" dirty="0">
                <a:latin typeface="Cambria" panose="02040503050406030204" pitchFamily="18" charset="0"/>
                <a:ea typeface="Cambria" panose="02040503050406030204" pitchFamily="18" charset="0"/>
              </a:rPr>
              <a:t>us how </a:t>
            </a:r>
            <a:r>
              <a:rPr lang="en-US" sz="2300" b="1" dirty="0" smtClean="0">
                <a:latin typeface="Cambria" panose="02040503050406030204" pitchFamily="18" charset="0"/>
                <a:ea typeface="Cambria" panose="02040503050406030204" pitchFamily="18" charset="0"/>
              </a:rPr>
              <a:t>to embrace vulnerabilities and suffering and to depend on </a:t>
            </a:r>
            <a:r>
              <a:rPr lang="en-US" sz="2300" b="1" dirty="0">
                <a:latin typeface="Cambria" panose="02040503050406030204" pitchFamily="18" charset="0"/>
                <a:ea typeface="Cambria" panose="02040503050406030204" pitchFamily="18" charset="0"/>
              </a:rPr>
              <a:t>Christ, </a:t>
            </a:r>
            <a:r>
              <a:rPr lang="en-US" sz="2300" b="1" dirty="0" smtClean="0">
                <a:latin typeface="Cambria" panose="02040503050406030204" pitchFamily="18" charset="0"/>
                <a:ea typeface="Cambria" panose="02040503050406030204" pitchFamily="18" charset="0"/>
              </a:rPr>
              <a:t>to </a:t>
            </a:r>
            <a:r>
              <a:rPr lang="en-US" sz="2300" b="1" dirty="0">
                <a:latin typeface="Cambria" panose="02040503050406030204" pitchFamily="18" charset="0"/>
                <a:ea typeface="Cambria" panose="02040503050406030204" pitchFamily="18" charset="0"/>
              </a:rPr>
              <a:t>turns our hardships into testimonies of God's strength. </a:t>
            </a:r>
          </a:p>
        </p:txBody>
      </p:sp>
    </p:spTree>
    <p:extLst>
      <p:ext uri="{BB962C8B-B14F-4D97-AF65-F5344CB8AC3E}">
        <p14:creationId xmlns:p14="http://schemas.microsoft.com/office/powerpoint/2010/main" xmlns="" val="12839272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12:7-10</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15200" y="14605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800" y="1066800"/>
            <a:ext cx="8610600" cy="5293757"/>
          </a:xfrm>
          <a:prstGeom prst="rect">
            <a:avLst/>
          </a:prstGeom>
          <a:noFill/>
          <a:effectLst/>
        </p:spPr>
        <p:txBody>
          <a:bodyPr wrap="square" rtlCol="0">
            <a:spAutoFit/>
          </a:bodyPr>
          <a:lstStyle/>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Each time the request was denied, yet The Lord did not leave Paul without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comfort</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and</a:t>
            </a: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compassion</a:t>
            </a:r>
            <a:r>
              <a:rPr lang="en-US" sz="2400" b="1" dirty="0" smtClean="0">
                <a:latin typeface="Cambria" panose="02040503050406030204" pitchFamily="18" charset="0"/>
                <a:ea typeface="Cambria" panose="02040503050406030204" pitchFamily="18" charset="0"/>
              </a:rPr>
              <a:t>.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The Lord Himself explained to Paul why he allowed the affliction to remain: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My grace is sufficient for you, for My power is perfected in weakness</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12:9</a:t>
            </a:r>
            <a:r>
              <a:rPr lang="en-US" sz="2400" b="1" dirty="0" smtClean="0">
                <a:latin typeface="Cambria" panose="02040503050406030204" pitchFamily="18" charset="0"/>
                <a:ea typeface="Cambria" panose="02040503050406030204" pitchFamily="18" charset="0"/>
              </a:rPr>
              <a:t>).</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The word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perfected</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is the Greek word (</a:t>
            </a:r>
            <a:r>
              <a:rPr lang="en-US" sz="2400" b="1" i="1" dirty="0" err="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teléō</a:t>
            </a:r>
            <a:r>
              <a:rPr lang="en-US" sz="2400" b="1" dirty="0" smtClean="0">
                <a:latin typeface="Cambria" panose="02040503050406030204" pitchFamily="18" charset="0"/>
                <a:ea typeface="Cambria" panose="02040503050406030204" pitchFamily="18" charset="0"/>
              </a:rPr>
              <a:t>), meaning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finished</a:t>
            </a:r>
            <a:r>
              <a:rPr lang="en-US" sz="2400" b="1" i="1" dirty="0" smtClean="0">
                <a:latin typeface="Cambria" panose="02040503050406030204" pitchFamily="18" charset="0"/>
                <a:ea typeface="Cambria" panose="02040503050406030204" pitchFamily="18" charset="0"/>
              </a:rPr>
              <a:t>” or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fulfilled.</a:t>
            </a:r>
            <a:r>
              <a:rPr lang="en-US" sz="2400" b="1" i="1" dirty="0" smtClean="0">
                <a:latin typeface="Cambria" panose="02040503050406030204" pitchFamily="18" charset="0"/>
                <a:ea typeface="Cambria" panose="02040503050406030204" pitchFamily="18" charset="0"/>
              </a:rPr>
              <a:t>”</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Through </a:t>
            </a:r>
            <a:r>
              <a:rPr lang="en-US" sz="2400" b="1" dirty="0">
                <a:latin typeface="Cambria" panose="02040503050406030204" pitchFamily="18" charset="0"/>
                <a:ea typeface="Cambria" panose="02040503050406030204" pitchFamily="18" charset="0"/>
              </a:rPr>
              <a:t>this </a:t>
            </a:r>
            <a:r>
              <a:rPr lang="en-US" sz="2400" b="1" i="1" dirty="0">
                <a:latin typeface="Cambria" panose="02040503050406030204" pitchFamily="18" charset="0"/>
                <a:ea typeface="Cambria" panose="02040503050406030204" pitchFamily="18" charset="0"/>
              </a:rPr>
              <a:t>“</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thorn in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Paul’s flesh,</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God demonstrated the power of His all-sufficient grace.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And, Paul never forgot!  </a:t>
            </a:r>
          </a:p>
          <a:p>
            <a:pPr indent="457200">
              <a:spcAft>
                <a:spcPts val="1200"/>
              </a:spcAft>
              <a:tabLst>
                <a:tab pos="457200" algn="l"/>
              </a:tabLst>
            </a:pP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That: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God has chosen the weak things of the world to shame the things which are strong</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 Cor. 1:27</a:t>
            </a:r>
            <a:r>
              <a:rPr lang="en-US" sz="2400" b="1" dirty="0" smtClean="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xmlns="" val="151363027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12:7-10</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15200" y="14605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066800"/>
            <a:ext cx="8572500" cy="5293757"/>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Because of this truth, Paul determines to boast about his weaknesses rather than his strengths.  </a:t>
            </a:r>
          </a:p>
          <a:p>
            <a:pPr indent="457200">
              <a:spcAft>
                <a:spcPts val="1200"/>
              </a:spcAft>
            </a:pPr>
            <a:r>
              <a:rPr lang="en-US" sz="2400" b="1" dirty="0" smtClean="0">
                <a:latin typeface="Cambria" panose="02040503050406030204" pitchFamily="18" charset="0"/>
                <a:ea typeface="Cambria" panose="02040503050406030204" pitchFamily="18" charset="0"/>
              </a:rPr>
              <a:t>So that, through these weaknesses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power of Christ may dwell</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in him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12:9</a:t>
            </a:r>
            <a:r>
              <a:rPr lang="en-US" sz="2400" b="1" dirty="0" smtClean="0">
                <a:latin typeface="Cambria" panose="02040503050406030204" pitchFamily="18" charset="0"/>
                <a:ea typeface="Cambria" panose="02040503050406030204" pitchFamily="18" charset="0"/>
              </a:rPr>
              <a:t>). </a:t>
            </a:r>
          </a:p>
          <a:p>
            <a:pPr indent="457200">
              <a:spcAft>
                <a:spcPts val="1200"/>
              </a:spcAft>
            </a:pPr>
            <a:r>
              <a:rPr lang="en-US" sz="2400" b="1" dirty="0" smtClean="0">
                <a:latin typeface="Cambria" panose="02040503050406030204" pitchFamily="18" charset="0"/>
                <a:ea typeface="Cambria" panose="02040503050406030204" pitchFamily="18" charset="0"/>
              </a:rPr>
              <a:t>Think about it!  </a:t>
            </a:r>
          </a:p>
          <a:p>
            <a:pPr indent="457200">
              <a:spcAft>
                <a:spcPts val="1200"/>
              </a:spcAft>
            </a:pPr>
            <a:r>
              <a:rPr lang="en-US" sz="2400" b="1" dirty="0" smtClean="0">
                <a:latin typeface="Cambria" panose="02040503050406030204" pitchFamily="18" charset="0"/>
                <a:ea typeface="Cambria" panose="02040503050406030204" pitchFamily="18" charset="0"/>
              </a:rPr>
              <a:t>If Paul had it all together and had been miraculously  and wonderfully healed at his first or second request. </a:t>
            </a:r>
          </a:p>
          <a:p>
            <a:pPr indent="457200">
              <a:spcAft>
                <a:spcPts val="1200"/>
              </a:spcAft>
            </a:pPr>
            <a:r>
              <a:rPr lang="en-US" sz="2400" b="1" dirty="0" smtClean="0">
                <a:latin typeface="Cambria" panose="02040503050406030204" pitchFamily="18" charset="0"/>
                <a:ea typeface="Cambria" panose="02040503050406030204" pitchFamily="18" charset="0"/>
              </a:rPr>
              <a:t>People might be able to point to Paul’s intelligence, giftedness, and devotions as the source of his adequacy. </a:t>
            </a:r>
            <a:endParaRPr lang="en-US" sz="2400" b="1" i="1" dirty="0" smtClean="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But, because Paul had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debilitating physical struggles </a:t>
            </a:r>
            <a:r>
              <a:rPr lang="en-US" sz="2400" b="1" dirty="0" smtClean="0">
                <a:latin typeface="Cambria" panose="02040503050406030204" pitchFamily="18" charset="0"/>
                <a:ea typeface="Cambria" panose="02040503050406030204" pitchFamily="18" charset="0"/>
              </a:rPr>
              <a:t>as well as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countless external trials</a:t>
            </a:r>
            <a:r>
              <a:rPr lang="en-US" sz="2400" b="1" dirty="0" smtClean="0">
                <a:latin typeface="Cambria" panose="02040503050406030204" pitchFamily="18" charset="0"/>
                <a:ea typeface="Cambria" panose="02040503050406030204" pitchFamily="18" charset="0"/>
              </a:rPr>
              <a:t>, the astounding success of his ministry can </a:t>
            </a:r>
            <a:r>
              <a:rPr lang="en-US" sz="2400" b="1" dirty="0">
                <a:latin typeface="Cambria" panose="02040503050406030204" pitchFamily="18" charset="0"/>
                <a:ea typeface="Cambria" panose="02040503050406030204" pitchFamily="18" charset="0"/>
              </a:rPr>
              <a:t>only be </a:t>
            </a:r>
            <a:r>
              <a:rPr lang="en-US" sz="2400" b="1" dirty="0" smtClean="0">
                <a:latin typeface="Cambria" panose="02040503050406030204" pitchFamily="18" charset="0"/>
                <a:ea typeface="Cambria" panose="02040503050406030204" pitchFamily="18" charset="0"/>
              </a:rPr>
              <a:t>attributed to the grace of God. </a:t>
            </a:r>
          </a:p>
        </p:txBody>
      </p:sp>
    </p:spTree>
    <p:extLst>
      <p:ext uri="{BB962C8B-B14F-4D97-AF65-F5344CB8AC3E}">
        <p14:creationId xmlns:p14="http://schemas.microsoft.com/office/powerpoint/2010/main" xmlns="" val="355269782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12:7-10</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066800"/>
            <a:ext cx="8525435" cy="1569660"/>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That is how Paul could say,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Therefore I am well content with weaknesses, with insults, with distresses, with persecutions, with difficulties, for Christ sake: for when I am weak, then I am strong</a:t>
            </a: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(12:10).</a:t>
            </a:r>
          </a:p>
        </p:txBody>
      </p:sp>
    </p:spTree>
    <p:extLst>
      <p:ext uri="{BB962C8B-B14F-4D97-AF65-F5344CB8AC3E}">
        <p14:creationId xmlns:p14="http://schemas.microsoft.com/office/powerpoint/2010/main" xmlns="" val="40008656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 name="Rectangle 1"/>
          <p:cNvSpPr/>
          <p:nvPr/>
        </p:nvSpPr>
        <p:spPr>
          <a:xfrm>
            <a:off x="762000" y="914400"/>
            <a:ext cx="7315200" cy="3231654"/>
          </a:xfrm>
          <a:prstGeom prst="rect">
            <a:avLst/>
          </a:prstGeom>
          <a:effectLst>
            <a:outerShdw blurRad="50800" dist="38100" dir="18900000" algn="bl" rotWithShape="0">
              <a:prstClr val="black">
                <a:alpha val="60000"/>
              </a:prstClr>
            </a:outerShdw>
          </a:effectLst>
        </p:spPr>
        <p:txBody>
          <a:bodyPr wrap="square">
            <a:spAutoFit/>
          </a:bodyPr>
          <a:lstStyle/>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Applications</a:t>
            </a:r>
          </a:p>
          <a:p>
            <a:pPr lvl="0" algn="ctr">
              <a:spcBef>
                <a:spcPct val="0"/>
              </a:spcBef>
              <a:defRPr/>
            </a:pPr>
            <a:r>
              <a:rPr lang="en-US" sz="60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Of the</a:t>
            </a:r>
          </a:p>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lesson</a:t>
            </a:r>
            <a:endParaRPr lang="en-US" sz="88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endParaRPr>
          </a:p>
        </p:txBody>
      </p:sp>
      <p:sp>
        <p:nvSpPr>
          <p:cNvPr id="3" name="TextBox 2"/>
          <p:cNvSpPr txBox="1"/>
          <p:nvPr/>
        </p:nvSpPr>
        <p:spPr>
          <a:xfrm>
            <a:off x="304800" y="4572000"/>
            <a:ext cx="8610600" cy="646331"/>
          </a:xfrm>
          <a:prstGeom prst="rect">
            <a:avLst/>
          </a:prstGeom>
          <a:noFill/>
          <a:effectLst>
            <a:outerShdw blurRad="38100" dist="25400" dir="18900000" algn="bl" rotWithShape="0">
              <a:schemeClr val="tx1"/>
            </a:outerShdw>
          </a:effectLst>
        </p:spPr>
        <p:txBody>
          <a:bodyPr wrap="square" rtlCol="0">
            <a:spAutoFit/>
          </a:bodyPr>
          <a:lstStyle/>
          <a:p>
            <a:pPr algn="ctr"/>
            <a:r>
              <a:rPr lang="en-US" sz="3600" b="1" i="1" dirty="0" smtClean="0">
                <a:solidFill>
                  <a:schemeClr val="bg1"/>
                </a:solidFill>
                <a:effectLst>
                  <a:outerShdw blurRad="38100" dist="38100" dir="2700000" algn="tl">
                    <a:srgbClr val="000000">
                      <a:alpha val="43137"/>
                    </a:srgbClr>
                  </a:outerShdw>
                </a:effectLst>
                <a:latin typeface="Constantia" pitchFamily="18" charset="0"/>
              </a:rPr>
              <a:t>When Thorns Rip at Your Adequacy</a:t>
            </a:r>
            <a:endParaRPr lang="en-US" sz="3600" b="1" i="1" dirty="0">
              <a:solidFill>
                <a:schemeClr val="bg1"/>
              </a:solidFill>
              <a:effectLst>
                <a:outerShdw blurRad="38100" dist="38100" dir="2700000" algn="tl">
                  <a:srgbClr val="000000">
                    <a:alpha val="43137"/>
                  </a:srgbClr>
                </a:outerShdw>
              </a:effectLst>
              <a:latin typeface="Constantia" pitchFamily="18" charset="0"/>
            </a:endParaRPr>
          </a:p>
        </p:txBody>
      </p:sp>
    </p:spTree>
    <p:extLst>
      <p:ext uri="{BB962C8B-B14F-4D97-AF65-F5344CB8AC3E}">
        <p14:creationId xmlns:p14="http://schemas.microsoft.com/office/powerpoint/2010/main" xmlns="" val="1353565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42875"/>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normAutofit/>
          </a:bodyPr>
          <a:lstStyle/>
          <a:p>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000" dirty="0" smtClean="0">
                <a:effectLst>
                  <a:outerShdw blurRad="38100" dist="38100" dir="2700000" algn="tl">
                    <a:srgbClr val="000000">
                      <a:alpha val="43137"/>
                    </a:srgbClr>
                  </a:outerShdw>
                </a:effectLst>
                <a:latin typeface="Britannic Bold" panose="020B0903060703020204" pitchFamily="34" charset="0"/>
              </a:rPr>
              <a:t>When thorns rip at your adequacy </a:t>
            </a:r>
            <a:endParaRPr lang="en-US" sz="2000" dirty="0">
              <a:effectLst>
                <a:outerShdw blurRad="38100" dist="38100" dir="2700000" algn="tl">
                  <a:srgbClr val="000000">
                    <a:alpha val="43137"/>
                  </a:srgbClr>
                </a:outerShdw>
              </a:effectLst>
              <a:latin typeface="Britannic Bold" panose="020B0903060703020204"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76160" y="19113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965835"/>
            <a:ext cx="8610600" cy="5355312"/>
          </a:xfrm>
          <a:prstGeom prst="rect">
            <a:avLst/>
          </a:prstGeom>
          <a:noFill/>
          <a:effectLst/>
        </p:spPr>
        <p:txBody>
          <a:bodyPr wrap="square" rtlCol="0">
            <a:spAutoFit/>
          </a:bodyPr>
          <a:lstStyle/>
          <a:p>
            <a:pPr indent="457200">
              <a:spcAft>
                <a:spcPts val="1200"/>
              </a:spcAft>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 closing,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a:t>
            </a:r>
            <a:r>
              <a:rPr lang="en-US" sz="2400" b="1" dirty="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says</a:t>
            </a:r>
            <a:r>
              <a:rPr lang="en-US" sz="2400" b="1" dirty="0" smtClean="0">
                <a:latin typeface="Cambria" panose="02040503050406030204" pitchFamily="18" charset="0"/>
                <a:ea typeface="Cambria" panose="02040503050406030204" pitchFamily="18" charset="0"/>
              </a:rPr>
              <a:t>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a:t>
            </a:r>
            <a:r>
              <a:rPr lang="en-US" sz="2400" b="1" i="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The thorns that humbled Paul and allowed him to glow with God’s empowering grace are still around today.</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They come in various forms: trials, sickness, tragedies, difficulties, persecutions, temptations, and the everyday stressors of life.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Each of us has at least one small, prickly thorns scratching at our hearts, minds, and bodies, irritating and influencing us.  And like Paul, we can learn to handle these thorns with gloves of grace.  </a:t>
            </a:r>
          </a:p>
          <a:p>
            <a:pPr indent="457200">
              <a:spcAft>
                <a:spcPts val="1200"/>
              </a:spcAft>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First – look within</a:t>
            </a:r>
            <a:r>
              <a:rPr lang="en-US" sz="2400" b="1" dirty="0" smtClean="0">
                <a:latin typeface="Cambria" panose="02040503050406030204" pitchFamily="18" charset="0"/>
                <a:ea typeface="Cambria" panose="02040503050406030204" pitchFamily="18" charset="0"/>
              </a:rPr>
              <a:t>.  Instead of praying that the thorns be removed, remember that God has permitted these things not for our punishment, or harm, but for our good. </a:t>
            </a:r>
          </a:p>
        </p:txBody>
      </p:sp>
    </p:spTree>
    <p:extLst>
      <p:ext uri="{BB962C8B-B14F-4D97-AF65-F5344CB8AC3E}">
        <p14:creationId xmlns:p14="http://schemas.microsoft.com/office/powerpoint/2010/main" xmlns="" val="2937193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1066800"/>
            <a:ext cx="8458200" cy="5509200"/>
          </a:xfrm>
          <a:prstGeom prst="rect">
            <a:avLst/>
          </a:prstGeom>
          <a:noFill/>
          <a:effectLst/>
        </p:spPr>
        <p:txBody>
          <a:bodyPr wrap="square" rtlCol="0">
            <a:spAutoFit/>
          </a:bodyPr>
          <a:lstStyle/>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The thorns are not in and of themselves good, but the good that God brings out of our pain is worthy of praise.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So, as you think about your personal trials, be careful what you call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thorns</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in your life.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Spouses, children, and parents are not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thorns</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while they may bring opportunities to test you patience, these relationships also bring about spiritual growth.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They aren’t thorns!</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Remember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thorns</a:t>
            </a:r>
            <a:r>
              <a:rPr lang="en-US" sz="2400" b="1" dirty="0" smtClean="0">
                <a:latin typeface="Cambria" panose="02040503050406030204" pitchFamily="18" charset="0"/>
                <a:ea typeface="Cambria" panose="02040503050406030204" pitchFamily="18" charset="0"/>
              </a:rPr>
              <a:t>” in Paul’s sense involved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physical ailments</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painful experiences</a:t>
            </a:r>
            <a:r>
              <a:rPr lang="en-US" sz="2400" b="1" dirty="0" smtClean="0">
                <a:latin typeface="Cambria" panose="02040503050406030204" pitchFamily="18" charset="0"/>
                <a:ea typeface="Cambria" panose="02040503050406030204" pitchFamily="18" charset="0"/>
              </a:rPr>
              <a:t>, and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emotional trauma </a:t>
            </a:r>
            <a:r>
              <a:rPr lang="en-US" sz="2400" b="1" dirty="0" smtClean="0">
                <a:latin typeface="Cambria" panose="02040503050406030204" pitchFamily="18" charset="0"/>
                <a:ea typeface="Cambria" panose="02040503050406030204" pitchFamily="18" charset="0"/>
              </a:rPr>
              <a:t>–something that will be removed in the world to come, but are nevertheless a nagging, unavoidable presence in our life today. </a:t>
            </a:r>
          </a:p>
        </p:txBody>
      </p:sp>
      <p:sp>
        <p:nvSpPr>
          <p:cNvPr id="8" name="Title 1"/>
          <p:cNvSpPr>
            <a:spLocks noGrp="1"/>
          </p:cNvSpPr>
          <p:nvPr>
            <p:ph type="title"/>
          </p:nvPr>
        </p:nvSpPr>
        <p:spPr>
          <a:xfrm>
            <a:off x="289560" y="112059"/>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normAutofit/>
          </a:bodyPr>
          <a:lstStyle/>
          <a:p>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000" dirty="0" smtClean="0">
                <a:effectLst>
                  <a:outerShdw blurRad="38100" dist="38100" dir="2700000" algn="tl">
                    <a:srgbClr val="000000">
                      <a:alpha val="43137"/>
                    </a:srgbClr>
                  </a:outerShdw>
                </a:effectLst>
                <a:latin typeface="Britannic Bold" panose="020B0903060703020204" pitchFamily="34" charset="0"/>
              </a:rPr>
              <a:t>When thorns rip at your adequacy </a:t>
            </a:r>
            <a:endParaRPr lang="en-US" sz="2000" dirty="0">
              <a:effectLst>
                <a:outerShdw blurRad="38100" dist="38100" dir="2700000" algn="tl">
                  <a:srgbClr val="000000">
                    <a:alpha val="43137"/>
                  </a:srgbClr>
                </a:outerShdw>
              </a:effectLst>
              <a:latin typeface="Britannic Bold" panose="020B0903060703020204"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60920" y="173766"/>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10371976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1066800"/>
            <a:ext cx="8458200" cy="5078313"/>
          </a:xfrm>
          <a:prstGeom prst="rect">
            <a:avLst/>
          </a:prstGeom>
          <a:noFill/>
          <a:effectLst/>
        </p:spPr>
        <p:txBody>
          <a:bodyPr wrap="square" rtlCol="0">
            <a:spAutoFit/>
          </a:bodyPr>
          <a:lstStyle/>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What thorns are you dealing with today?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Depression?  A chronic illness?  A physical debilitation, or some other kind of handicap?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Ask </a:t>
            </a:r>
            <a:r>
              <a:rPr lang="en-US" sz="2400" b="1" dirty="0">
                <a:latin typeface="Cambria" panose="02040503050406030204" pitchFamily="18" charset="0"/>
                <a:ea typeface="Cambria" panose="02040503050406030204" pitchFamily="18" charset="0"/>
              </a:rPr>
              <a:t>the Lord to make His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grace sufficient </a:t>
            </a:r>
            <a:r>
              <a:rPr lang="en-US" sz="2400" b="1" dirty="0">
                <a:latin typeface="Cambria" panose="02040503050406030204" pitchFamily="18" charset="0"/>
                <a:ea typeface="Cambria" panose="02040503050406030204" pitchFamily="18" charset="0"/>
              </a:rPr>
              <a:t>for </a:t>
            </a:r>
            <a:r>
              <a:rPr lang="en-US" sz="2400" b="1" dirty="0" smtClean="0">
                <a:latin typeface="Cambria" panose="02040503050406030204" pitchFamily="18" charset="0"/>
                <a:ea typeface="Cambria" panose="02040503050406030204" pitchFamily="18" charset="0"/>
              </a:rPr>
              <a:t>you.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Remember, if God wants to remove the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thorn</a:t>
            </a:r>
            <a:r>
              <a:rPr lang="en-US" sz="2400" b="1" dirty="0" smtClean="0">
                <a:latin typeface="Cambria" panose="02040503050406030204" pitchFamily="18" charset="0"/>
                <a:ea typeface="Cambria" panose="02040503050406030204" pitchFamily="18" charset="0"/>
              </a:rPr>
              <a:t>” He can.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But Paul’s experience teaches us that God’s power can flow through us even in the midst of our weaknesses.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So, embrace your weaknesses.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Don’t be overwhelmed by </a:t>
            </a:r>
            <a:r>
              <a:rPr lang="en-US" sz="2400" b="1" dirty="0">
                <a:latin typeface="Cambria" panose="02040503050406030204" pitchFamily="18" charset="0"/>
                <a:ea typeface="Cambria" panose="02040503050406030204" pitchFamily="18" charset="0"/>
              </a:rPr>
              <a:t>the </a:t>
            </a:r>
            <a:r>
              <a:rPr lang="en-US" sz="2400" b="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thorns!</a:t>
            </a:r>
            <a:r>
              <a:rPr lang="en-US" sz="2400" b="1" dirty="0" smtClean="0">
                <a:latin typeface="Cambria" panose="02040503050406030204" pitchFamily="18" charset="0"/>
                <a:ea typeface="Cambria" panose="02040503050406030204" pitchFamily="18" charset="0"/>
              </a:rPr>
              <a:t>” But, have faith and hope in the good that God can fashion from your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thorns</a:t>
            </a:r>
            <a:r>
              <a:rPr lang="en-US" sz="2400" b="1" dirty="0" smtClean="0">
                <a:latin typeface="Cambria" panose="02040503050406030204" pitchFamily="18" charset="0"/>
                <a:ea typeface="Cambria" panose="02040503050406030204" pitchFamily="18" charset="0"/>
              </a:rPr>
              <a:t>.” </a:t>
            </a:r>
          </a:p>
        </p:txBody>
      </p:sp>
      <p:sp>
        <p:nvSpPr>
          <p:cNvPr id="8" name="Title 1"/>
          <p:cNvSpPr>
            <a:spLocks noGrp="1"/>
          </p:cNvSpPr>
          <p:nvPr>
            <p:ph type="title"/>
          </p:nvPr>
        </p:nvSpPr>
        <p:spPr>
          <a:xfrm>
            <a:off x="289560" y="112059"/>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normAutofit/>
          </a:bodyPr>
          <a:lstStyle/>
          <a:p>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000" dirty="0" smtClean="0">
                <a:effectLst>
                  <a:outerShdw blurRad="38100" dist="38100" dir="2700000" algn="tl">
                    <a:srgbClr val="000000">
                      <a:alpha val="43137"/>
                    </a:srgbClr>
                  </a:outerShdw>
                </a:effectLst>
                <a:latin typeface="Britannic Bold" panose="020B0903060703020204" pitchFamily="34" charset="0"/>
              </a:rPr>
              <a:t>When thorns rip at your adequacy </a:t>
            </a:r>
            <a:endParaRPr lang="en-US" sz="2000" dirty="0">
              <a:effectLst>
                <a:outerShdw blurRad="38100" dist="38100" dir="2700000" algn="tl">
                  <a:srgbClr val="000000">
                    <a:alpha val="43137"/>
                  </a:srgbClr>
                </a:outerShdw>
              </a:effectLst>
              <a:latin typeface="Britannic Bold" panose="020B0903060703020204"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60920" y="173766"/>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10371976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10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10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wipe(left)">
                                      <p:cBhvr>
                                        <p:cTn id="37"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1940" y="1066799"/>
            <a:ext cx="8610600" cy="5570756"/>
          </a:xfrm>
          <a:prstGeom prst="rect">
            <a:avLst/>
          </a:prstGeom>
          <a:noFill/>
          <a:effectLst/>
        </p:spPr>
        <p:txBody>
          <a:bodyPr wrap="square" rtlCol="0">
            <a:spAutoFit/>
          </a:bodyPr>
          <a:lstStyle/>
          <a:p>
            <a:pPr indent="457200">
              <a:spcAft>
                <a:spcPts val="1200"/>
              </a:spcAft>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Second – look beyond</a:t>
            </a:r>
            <a:r>
              <a:rPr lang="en-US" sz="2400" b="1" dirty="0" smtClean="0">
                <a:latin typeface="Cambria" panose="02040503050406030204" pitchFamily="18" charset="0"/>
                <a:ea typeface="Cambria" panose="02040503050406030204" pitchFamily="18" charset="0"/>
              </a:rPr>
              <a:t>.  Instead gazing at the throbbing thorns, focus on the fragrant grace that will give you hope, strength, peace, and joy in the midst of the pain.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Focusing requires us to sometimes close our eyes to the sorrow and grief around us and let our biblically informed imaginations travel to the future where John in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Revelation 21:3-5</a:t>
            </a: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says this . . .  </a:t>
            </a:r>
          </a:p>
          <a:p>
            <a:pPr indent="457200">
              <a:spcAft>
                <a:spcPts val="1200"/>
              </a:spcAft>
              <a:tabLst>
                <a:tab pos="457200" algn="l"/>
              </a:tabLst>
            </a:pPr>
            <a:r>
              <a:rPr lang="en-US" sz="2400" b="1" baseline="30000"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And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 heard a loud voice for the throne,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saying, “Behold, the tabernacle of God is among men, and He will dwell among them, and they shall be His people, and God Himself will be among them, </a:t>
            </a:r>
            <a:r>
              <a:rPr lang="en-US" sz="2400" b="1" baseline="30000"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and He will wipe away every tear from their eyes; and there will no longer be any death; there will no longer be any mourning, or crying, or pain; the first things have passed away.”</a:t>
            </a:r>
          </a:p>
        </p:txBody>
      </p:sp>
      <p:sp>
        <p:nvSpPr>
          <p:cNvPr id="8" name="Title 1"/>
          <p:cNvSpPr>
            <a:spLocks noGrp="1"/>
          </p:cNvSpPr>
          <p:nvPr>
            <p:ph type="title"/>
          </p:nvPr>
        </p:nvSpPr>
        <p:spPr>
          <a:xfrm>
            <a:off x="289560" y="112059"/>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normAutofit/>
          </a:bodyPr>
          <a:lstStyle/>
          <a:p>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000" dirty="0" smtClean="0">
                <a:effectLst>
                  <a:outerShdw blurRad="38100" dist="38100" dir="2700000" algn="tl">
                    <a:srgbClr val="000000">
                      <a:alpha val="43137"/>
                    </a:srgbClr>
                  </a:outerShdw>
                </a:effectLst>
                <a:latin typeface="Britannic Bold" panose="020B0903060703020204" pitchFamily="34" charset="0"/>
              </a:rPr>
              <a:t>When thorns rip at your adequacy </a:t>
            </a:r>
            <a:endParaRPr lang="en-US" sz="2000" dirty="0">
              <a:effectLst>
                <a:outerShdw blurRad="38100" dist="38100" dir="2700000" algn="tl">
                  <a:srgbClr val="000000">
                    <a:alpha val="43137"/>
                  </a:srgbClr>
                </a:outerShdw>
              </a:effectLst>
              <a:latin typeface="Britannic Bold" panose="020B0903060703020204"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60920" y="173766"/>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31946386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9560" y="1142999"/>
            <a:ext cx="8610600" cy="5170646"/>
          </a:xfrm>
          <a:prstGeom prst="rect">
            <a:avLst/>
          </a:prstGeom>
          <a:noFill/>
          <a:effectLst/>
        </p:spPr>
        <p:txBody>
          <a:bodyPr wrap="square" rtlCol="0">
            <a:spAutoFit/>
          </a:bodyPr>
          <a:lstStyle/>
          <a:p>
            <a:pPr indent="457200">
              <a:spcAft>
                <a:spcPts val="600"/>
              </a:spcAft>
              <a:tabLst>
                <a:tab pos="457200" algn="l"/>
              </a:tabLst>
            </a:pPr>
            <a:r>
              <a:rPr lang="en-US" sz="2400" b="1" i="1" baseline="30000"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5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And He who sits on the throne said, “Behold, I am making all things new.”  And He said, “Write, for these words are faithful and true.” </a:t>
            </a:r>
          </a:p>
          <a:p>
            <a:pPr indent="457200">
              <a:spcAft>
                <a:spcPts val="600"/>
              </a:spcAft>
              <a:tabLst>
                <a:tab pos="457200" algn="l"/>
              </a:tabLst>
            </a:pPr>
            <a:endParaRPr lang="en-US" sz="5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spcAft>
                <a:spcPts val="600"/>
              </a:spcAft>
              <a:tabLst>
                <a:tab pos="457200" algn="l"/>
              </a:tabLst>
            </a:pPr>
            <a:r>
              <a:rPr lang="en-US" sz="2400" b="1" dirty="0" smtClean="0">
                <a:latin typeface="Cambria" panose="02040503050406030204" pitchFamily="18" charset="0"/>
                <a:ea typeface="Cambria" panose="02040503050406030204" pitchFamily="18" charset="0"/>
              </a:rPr>
              <a:t>Paul himself caught a glimpse of the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paradise</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reserved in the third heaven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12-2-4</a:t>
            </a:r>
            <a:r>
              <a:rPr lang="en-US" sz="2400" b="1" dirty="0" smtClean="0">
                <a:latin typeface="Cambria" panose="02040503050406030204" pitchFamily="18" charset="0"/>
                <a:ea typeface="Cambria" panose="02040503050406030204" pitchFamily="18" charset="0"/>
              </a:rPr>
              <a:t>).  What he saw we can only imagine. </a:t>
            </a:r>
          </a:p>
          <a:p>
            <a:pPr indent="457200">
              <a:tabLst>
                <a:tab pos="457200" algn="l"/>
              </a:tabLst>
            </a:pPr>
            <a:endParaRPr lang="en-US" sz="900" b="1" dirty="0" smtClean="0">
              <a:latin typeface="Cambria" panose="02040503050406030204" pitchFamily="18" charset="0"/>
              <a:ea typeface="Cambria" panose="02040503050406030204" pitchFamily="18" charset="0"/>
            </a:endParaRPr>
          </a:p>
          <a:p>
            <a:pPr indent="457200">
              <a:spcAft>
                <a:spcPts val="600"/>
              </a:spcAft>
              <a:tabLst>
                <a:tab pos="457200" algn="l"/>
              </a:tabLst>
            </a:pPr>
            <a:r>
              <a:rPr lang="en-US" sz="2400" b="1" dirty="0" smtClean="0">
                <a:latin typeface="Cambria" panose="02040503050406030204" pitchFamily="18" charset="0"/>
                <a:ea typeface="Cambria" panose="02040503050406030204" pitchFamily="18" charset="0"/>
              </a:rPr>
              <a:t>Yet we can knew with confidence that Christ will return in His glory to restore this dwelling place and establish His kingdom on earth. </a:t>
            </a:r>
          </a:p>
          <a:p>
            <a:pPr indent="457200">
              <a:tabLst>
                <a:tab pos="457200" algn="l"/>
              </a:tabLst>
            </a:pPr>
            <a:endParaRPr lang="en-US" sz="800" b="1" dirty="0">
              <a:latin typeface="Cambria" panose="02040503050406030204" pitchFamily="18" charset="0"/>
              <a:ea typeface="Cambria" panose="02040503050406030204" pitchFamily="18" charset="0"/>
            </a:endParaRPr>
          </a:p>
          <a:p>
            <a:pPr indent="457200">
              <a:spcAft>
                <a:spcPts val="600"/>
              </a:spcAft>
              <a:tabLst>
                <a:tab pos="457200" algn="l"/>
              </a:tabLst>
            </a:pPr>
            <a:r>
              <a:rPr lang="en-US" sz="2400" b="1" dirty="0" smtClean="0">
                <a:latin typeface="Cambria" panose="02040503050406030204" pitchFamily="18" charset="0"/>
                <a:ea typeface="Cambria" panose="02040503050406030204" pitchFamily="18" charset="0"/>
              </a:rPr>
              <a:t>In that day, the original curse of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thorns and thistles</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will be lifted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Gen. 3:17-18; Rev. 22:3</a:t>
            </a:r>
            <a:r>
              <a:rPr lang="en-US" sz="2400" b="1" dirty="0" smtClean="0">
                <a:latin typeface="Cambria" panose="02040503050406030204" pitchFamily="18" charset="0"/>
                <a:ea typeface="Cambria" panose="02040503050406030204" pitchFamily="18" charset="0"/>
              </a:rPr>
              <a:t>), and in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paradise</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we will be free from all pain and suffering forever.  </a:t>
            </a:r>
            <a:endParaRPr lang="en-US" sz="900" b="1" dirty="0">
              <a:latin typeface="Cambria" panose="02040503050406030204" pitchFamily="18" charset="0"/>
              <a:ea typeface="Cambria" panose="02040503050406030204" pitchFamily="18" charset="0"/>
            </a:endParaRPr>
          </a:p>
        </p:txBody>
      </p:sp>
      <p:sp>
        <p:nvSpPr>
          <p:cNvPr id="8" name="Title 1"/>
          <p:cNvSpPr>
            <a:spLocks noGrp="1"/>
          </p:cNvSpPr>
          <p:nvPr>
            <p:ph type="title"/>
          </p:nvPr>
        </p:nvSpPr>
        <p:spPr>
          <a:xfrm>
            <a:off x="289560" y="112059"/>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normAutofit/>
          </a:bodyPr>
          <a:lstStyle/>
          <a:p>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000" dirty="0" smtClean="0">
                <a:effectLst>
                  <a:outerShdw blurRad="38100" dist="38100" dir="2700000" algn="tl">
                    <a:srgbClr val="000000">
                      <a:alpha val="43137"/>
                    </a:srgbClr>
                  </a:outerShdw>
                </a:effectLst>
                <a:latin typeface="Britannic Bold" panose="020B0903060703020204" pitchFamily="34" charset="0"/>
              </a:rPr>
              <a:t>When thorns rip at your adequacy </a:t>
            </a:r>
            <a:endParaRPr lang="en-US" sz="2000" dirty="0">
              <a:effectLst>
                <a:outerShdw blurRad="38100" dist="38100" dir="2700000" algn="tl">
                  <a:srgbClr val="000000">
                    <a:alpha val="43137"/>
                  </a:srgbClr>
                </a:outerShdw>
              </a:effectLst>
              <a:latin typeface="Britannic Bold" panose="020B0903060703020204"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60920" y="173766"/>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108388687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1447800" y="914400"/>
            <a:ext cx="6172200" cy="5350042"/>
          </a:xfrm>
          <a:prstGeom prst="rect">
            <a:avLst/>
          </a:prstGeom>
          <a:ln>
            <a:noFill/>
          </a:ln>
          <a:effectLst>
            <a:outerShdw blurRad="190500" algn="tl" rotWithShape="0">
              <a:srgbClr val="000000">
                <a:alpha val="70000"/>
              </a:srgbClr>
            </a:outerShdw>
          </a:effectLst>
        </p:spPr>
      </p:pic>
      <p:pic>
        <p:nvPicPr>
          <p:cNvPr id="6" name="Picture 5" descr="Photo of Jesus2.jpg"/>
          <p:cNvPicPr>
            <a:picLocks noChangeAspect="1"/>
          </p:cNvPicPr>
          <p:nvPr/>
        </p:nvPicPr>
        <p:blipFill>
          <a:blip r:embed="rId3" cstate="print"/>
          <a:srcRect t="2051" b="14872"/>
          <a:stretch>
            <a:fillRect/>
          </a:stretch>
        </p:blipFill>
        <p:spPr>
          <a:xfrm>
            <a:off x="1219200" y="228600"/>
            <a:ext cx="6629400" cy="6409592"/>
          </a:xfrm>
          <a:prstGeom prst="rect">
            <a:avLst/>
          </a:prstGeom>
          <a:ln>
            <a:noFill/>
          </a:ln>
          <a:effectLst>
            <a:outerShdw blurRad="190500" algn="tl" rotWithShape="0">
              <a:srgbClr val="000000">
                <a:alpha val="70000"/>
              </a:srgbClr>
            </a:outerShdw>
          </a:effectLst>
        </p:spPr>
      </p:pic>
      <p:sp>
        <p:nvSpPr>
          <p:cNvPr id="5" name="TextBox 4"/>
          <p:cNvSpPr txBox="1"/>
          <p:nvPr/>
        </p:nvSpPr>
        <p:spPr>
          <a:xfrm>
            <a:off x="533400" y="5105400"/>
            <a:ext cx="7848600" cy="584775"/>
          </a:xfrm>
          <a:prstGeom prst="rect">
            <a:avLst/>
          </a:prstGeom>
          <a:noFill/>
          <a:effectLst>
            <a:outerShdw blurRad="12700" dist="25400" dir="18600000" algn="bl" rotWithShape="0">
              <a:schemeClr val="tx1"/>
            </a:outerShdw>
          </a:effectLst>
        </p:spPr>
        <p:txBody>
          <a:bodyPr wrap="square" rtlCol="0">
            <a:spAutoFit/>
          </a:bodyPr>
          <a:lstStyle/>
          <a:p>
            <a:pPr algn="ctr"/>
            <a:r>
              <a:rPr lang="en-US" sz="3200" b="1" dirty="0" smtClean="0">
                <a:ln w="10160">
                  <a:solidFill>
                    <a:schemeClr val="accent5"/>
                  </a:solidFill>
                  <a:prstDash val="solid"/>
                </a:ln>
                <a:solidFill>
                  <a:srgbClr val="FFFF00"/>
                </a:solidFill>
                <a:effectLst>
                  <a:outerShdw blurRad="38100" dist="38100" dir="2700000" algn="tl">
                    <a:srgbClr val="000000">
                      <a:alpha val="43137"/>
                    </a:srgbClr>
                  </a:outerShdw>
                </a:effectLst>
                <a:latin typeface="Bodoni MT" pitchFamily="18" charset="0"/>
                <a:cs typeface="Calibri" panose="020F0502020204030204" pitchFamily="34" charset="0"/>
              </a:rPr>
              <a:t>Gloves of Grace for Handling Thorns</a:t>
            </a:r>
            <a:endParaRPr lang="en-US" sz="3200" b="1" dirty="0">
              <a:ln w="10160">
                <a:solidFill>
                  <a:schemeClr val="accent5"/>
                </a:solidFill>
                <a:prstDash val="solid"/>
              </a:ln>
              <a:solidFill>
                <a:srgbClr val="FFFF00"/>
              </a:solidFill>
              <a:effectLst>
                <a:outerShdw blurRad="38100" dist="38100" dir="2700000" algn="tl">
                  <a:srgbClr val="000000">
                    <a:alpha val="43137"/>
                  </a:srgbClr>
                </a:outerShdw>
              </a:effectLst>
              <a:latin typeface="Bodoni MT" pitchFamily="18" charset="0"/>
              <a:cs typeface="Calibri" panose="020F050202020403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diamond(out)">
                                      <p:cBhvr>
                                        <p:cTn id="11" dur="2000"/>
                                        <p:tgtEl>
                                          <p:spTgt spid="6"/>
                                        </p:tgtEl>
                                      </p:cBhvr>
                                    </p:animEffect>
                                  </p:childTnLst>
                                </p:cTn>
                              </p:par>
                            </p:childTnLst>
                          </p:cTn>
                        </p:par>
                        <p:par>
                          <p:cTn id="12" fill="hold">
                            <p:stCondLst>
                              <p:cond delay="5000"/>
                            </p:stCondLst>
                            <p:childTnLst>
                              <p:par>
                                <p:cTn id="13" presetID="22" presetClass="entr" presetSubtype="8" fill="hold" grpId="0" nodeType="after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7" name="TextBox 16"/>
          <p:cNvSpPr txBox="1"/>
          <p:nvPr/>
        </p:nvSpPr>
        <p:spPr>
          <a:xfrm rot="21445311">
            <a:off x="472801" y="3032453"/>
            <a:ext cx="6103540" cy="830997"/>
          </a:xfrm>
          <a:prstGeom prst="rect">
            <a:avLst/>
          </a:prstGeom>
          <a:noFill/>
        </p:spPr>
        <p:txBody>
          <a:bodyPr wrap="square" rtlCol="0">
            <a:spAutoFit/>
          </a:bodyPr>
          <a:lstStyle/>
          <a:p>
            <a:pPr algn="ctr"/>
            <a:r>
              <a:rPr lang="en-US" sz="2400" b="1" dirty="0" smtClean="0">
                <a:solidFill>
                  <a:srgbClr val="960000"/>
                </a:solidFill>
                <a:effectLst>
                  <a:outerShdw blurRad="38100" dist="38100" dir="2700000" algn="tl">
                    <a:srgbClr val="000000">
                      <a:alpha val="43137"/>
                    </a:srgbClr>
                  </a:outerShdw>
                </a:effectLst>
                <a:latin typeface="Georgia" pitchFamily="18" charset="0"/>
                <a:ea typeface="Cambria" panose="02040503050406030204" pitchFamily="18" charset="0"/>
              </a:rPr>
              <a:t>Gloves of Grace for Handling Thorns 12:1-10</a:t>
            </a:r>
            <a:endParaRPr lang="en-US" sz="2400" b="1" dirty="0">
              <a:solidFill>
                <a:srgbClr val="960000"/>
              </a:solidFill>
              <a:effectLst>
                <a:outerShdw blurRad="38100" dist="38100" dir="2700000" algn="tl">
                  <a:srgbClr val="000000">
                    <a:alpha val="43137"/>
                  </a:srgbClr>
                </a:outerShdw>
              </a:effectLst>
              <a:latin typeface="Georgia" pitchFamily="18" charset="0"/>
              <a:ea typeface="Cambria" panose="02040503050406030204" pitchFamily="18" charset="0"/>
            </a:endParaRPr>
          </a:p>
        </p:txBody>
      </p:sp>
    </p:spTree>
    <p:extLst>
      <p:ext uri="{BB962C8B-B14F-4D97-AF65-F5344CB8AC3E}">
        <p14:creationId xmlns:p14="http://schemas.microsoft.com/office/powerpoint/2010/main" xmlns="" val="6268041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0"/>
            <a:ext cx="8458200" cy="646331"/>
          </a:xfrm>
          <a:prstGeom prst="rect">
            <a:avLst/>
          </a:prstGeom>
          <a:solidFill>
            <a:srgbClr val="349BA6"/>
          </a:solidFill>
          <a:effectLst>
            <a:outerShdw blurRad="25400" dist="38100" dir="18000000" rotWithShape="0">
              <a:schemeClr val="tx1"/>
            </a:outerShdw>
          </a:effectLst>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24 July 2024</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a:noFill/>
          <a:effectLst/>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38100" dist="38100" dir="2700000" algn="tl">
                    <a:srgbClr val="000000">
                      <a:alpha val="43137"/>
                    </a:srgbClr>
                  </a:outerShdw>
                </a:effectLst>
                <a:latin typeface="Britannic Bold" pitchFamily="34" charset="0"/>
                <a:cs typeface="Arial" pitchFamily="34" charset="0"/>
              </a:rPr>
              <a:t>Book of Second Corinthians</a:t>
            </a:r>
            <a:endParaRPr lang="en-US" sz="3000" b="1" dirty="0" smtClean="0">
              <a:ln>
                <a:prstDash val="solid"/>
              </a:ln>
              <a:solidFill>
                <a:prstClr val="black"/>
              </a:solidFill>
              <a:effectLst>
                <a:outerShdw blurRad="38100" dist="38100" dir="2700000" algn="tl">
                  <a:srgbClr val="000000">
                    <a:alpha val="43137"/>
                  </a:srgbClr>
                </a:outerShdw>
              </a:effectLst>
              <a:latin typeface="Britannic Bold" pitchFamily="34" charset="0"/>
              <a:cs typeface="Arial" pitchFamily="34" charset="0"/>
            </a:endParaRPr>
          </a:p>
        </p:txBody>
      </p:sp>
      <p:sp>
        <p:nvSpPr>
          <p:cNvPr id="4" name="TextBox 3"/>
          <p:cNvSpPr txBox="1"/>
          <p:nvPr/>
        </p:nvSpPr>
        <p:spPr>
          <a:xfrm>
            <a:off x="304800" y="2133601"/>
            <a:ext cx="8534400" cy="2923877"/>
          </a:xfrm>
          <a:prstGeom prst="rect">
            <a:avLst/>
          </a:prstGeom>
          <a:noFill/>
          <a:effectLst>
            <a:outerShdw blurRad="12700" dist="12700" dir="18900000" algn="bl" rotWithShape="0">
              <a:schemeClr val="tx1"/>
            </a:outerShdw>
          </a:effectLst>
        </p:spPr>
        <p:txBody>
          <a:bodyPr wrap="square" lIns="0" tIns="91440" rIns="0" bIns="91440" rtlCol="0">
            <a:spAutoFit/>
          </a:bodyPr>
          <a:lstStyle/>
          <a:p>
            <a:pPr marL="274320" indent="-274320">
              <a:spcAft>
                <a:spcPts val="2400"/>
              </a:spcAft>
            </a:pPr>
            <a:r>
              <a:rPr lang="en-US" sz="3200" b="1" dirty="0" smtClean="0">
                <a:solidFill>
                  <a:srgbClr val="FF0000"/>
                </a:solidFill>
                <a:latin typeface="Britannic Bold" pitchFamily="34" charset="0"/>
              </a:rPr>
              <a:t>	</a:t>
            </a:r>
            <a:r>
              <a:rPr lang="en-US" sz="3000" dirty="0" smtClean="0">
                <a:solidFill>
                  <a:srgbClr val="FB0505"/>
                </a:solidFill>
                <a:effectLst>
                  <a:outerShdw blurRad="38100" dist="38100" dir="2700000" algn="tl">
                    <a:srgbClr val="000000">
                      <a:alpha val="43137"/>
                    </a:srgbClr>
                  </a:outerShdw>
                </a:effectLst>
                <a:latin typeface="Britannic Bold" pitchFamily="34" charset="0"/>
              </a:rPr>
              <a:t>Before next class, read the below chapters in the KJV and in one other versions of the Bible, i.e., NIV, NRSV, TLB, CEV, etc …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Chapter 12:11–21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“Honesty Wrapped in Humility” </a:t>
            </a:r>
            <a:endParaRPr lang="en-US" sz="28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32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42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52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228600" y="1066800"/>
            <a:ext cx="8763000" cy="5409173"/>
          </a:xfrm>
          <a:prstGeom prst="rect">
            <a:avLst/>
          </a:prstGeom>
          <a:noFill/>
          <a:effectLst/>
        </p:spPr>
        <p:txBody>
          <a:bodyPr wrap="square" rtlCol="0">
            <a:spAutoFit/>
          </a:bodyPr>
          <a:lstStyle/>
          <a:p>
            <a:pPr indent="457200">
              <a:spcAft>
                <a:spcPts val="1200"/>
              </a:spcAft>
            </a:pP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 our opening Swindoll</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says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 </a:t>
            </a:r>
            <a:r>
              <a:rPr lang="en-US" sz="2350" b="1" dirty="0" smtClean="0">
                <a:latin typeface="Cambria" panose="02040503050406030204" pitchFamily="18" charset="0"/>
                <a:ea typeface="Cambria" panose="02040503050406030204" pitchFamily="18" charset="0"/>
              </a:rPr>
              <a:t> </a:t>
            </a: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Ours is the age of the </a:t>
            </a:r>
            <a:r>
              <a:rPr lang="en-US" sz="2350" b="1" i="1" dirty="0" smtClean="0">
                <a:latin typeface="Cambria" panose="02040503050406030204" pitchFamily="18" charset="0"/>
                <a:ea typeface="Cambria" panose="02040503050406030204" pitchFamily="18" charset="0"/>
              </a:rPr>
              <a:t>“</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self-made</a:t>
            </a:r>
            <a:r>
              <a:rPr lang="en-US" sz="2350" b="1" i="1" dirty="0" smtClean="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person who is </a:t>
            </a:r>
            <a:r>
              <a:rPr lang="en-US" sz="2350" b="1" i="1" dirty="0" smtClean="0">
                <a:latin typeface="Cambria" panose="02040503050406030204" pitchFamily="18" charset="0"/>
                <a:ea typeface="Cambria" panose="02040503050406030204" pitchFamily="18" charset="0"/>
              </a:rPr>
              <a:t>“</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more”</a:t>
            </a:r>
            <a:r>
              <a:rPr lang="en-US" sz="2350" b="1" i="1" dirty="0" smtClean="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than adequate.  Not only do we want to appear as though we have our lives together, but that we have put them together better than most. </a:t>
            </a: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The word </a:t>
            </a:r>
            <a:r>
              <a:rPr lang="en-US" sz="2350" b="1" i="1" dirty="0" smtClean="0">
                <a:latin typeface="Cambria" panose="02040503050406030204" pitchFamily="18" charset="0"/>
                <a:ea typeface="Cambria" panose="02040503050406030204" pitchFamily="18" charset="0"/>
              </a:rPr>
              <a:t>“</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adequate</a:t>
            </a:r>
            <a:r>
              <a:rPr lang="en-US" sz="2350" b="1" i="1" dirty="0" smtClean="0">
                <a:latin typeface="Cambria" panose="02040503050406030204" pitchFamily="18" charset="0"/>
                <a:ea typeface="Cambria" panose="02040503050406030204" pitchFamily="18" charset="0"/>
              </a:rPr>
              <a:t>”</a:t>
            </a:r>
            <a:r>
              <a:rPr lang="en-US" sz="2350" b="1" dirty="0" smtClean="0">
                <a:latin typeface="Cambria" panose="02040503050406030204" pitchFamily="18" charset="0"/>
                <a:ea typeface="Cambria" panose="02040503050406030204" pitchFamily="18" charset="0"/>
              </a:rPr>
              <a:t> originally comes from the Latin and means </a:t>
            </a:r>
            <a:r>
              <a:rPr lang="en-US" sz="2350" b="1" i="1" dirty="0" smtClean="0">
                <a:latin typeface="Cambria" panose="02040503050406030204" pitchFamily="18" charset="0"/>
                <a:ea typeface="Cambria" panose="02040503050406030204" pitchFamily="18" charset="0"/>
              </a:rPr>
              <a:t>“</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make level to</a:t>
            </a:r>
            <a:r>
              <a:rPr lang="en-US" sz="2350" b="1" i="1" dirty="0" smtClean="0">
                <a:latin typeface="Cambria" panose="02040503050406030204" pitchFamily="18" charset="0"/>
                <a:ea typeface="Cambria" panose="02040503050406030204" pitchFamily="18" charset="0"/>
              </a:rPr>
              <a:t>”</a:t>
            </a:r>
            <a:r>
              <a:rPr lang="en-US" sz="2350" b="1" dirty="0" smtClean="0">
                <a:latin typeface="Cambria" panose="02040503050406030204" pitchFamily="18" charset="0"/>
                <a:ea typeface="Cambria" panose="02040503050406030204" pitchFamily="18" charset="0"/>
              </a:rPr>
              <a:t> or </a:t>
            </a:r>
            <a:r>
              <a:rPr lang="en-US" sz="2350" b="1" i="1" dirty="0" smtClean="0">
                <a:latin typeface="Cambria" panose="02040503050406030204" pitchFamily="18" charset="0"/>
                <a:ea typeface="Cambria" panose="02040503050406030204" pitchFamily="18" charset="0"/>
              </a:rPr>
              <a:t>“</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being equal to a requirement.</a:t>
            </a:r>
            <a:r>
              <a:rPr lang="en-US" sz="2350" b="1" i="1" dirty="0" smtClean="0">
                <a:latin typeface="Cambria" panose="02040503050406030204" pitchFamily="18" charset="0"/>
                <a:ea typeface="Cambria" panose="02040503050406030204" pitchFamily="18" charset="0"/>
              </a:rPr>
              <a:t>”</a:t>
            </a: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But the idea of </a:t>
            </a:r>
            <a:r>
              <a:rPr lang="en-US" sz="2350" b="1" i="1" dirty="0" smtClean="0">
                <a:latin typeface="Cambria" panose="02040503050406030204" pitchFamily="18" charset="0"/>
                <a:ea typeface="Cambria" panose="02040503050406030204" pitchFamily="18" charset="0"/>
              </a:rPr>
              <a:t>“</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more</a:t>
            </a:r>
            <a:r>
              <a:rPr lang="en-US" sz="2350" b="1" i="1" dirty="0" smtClean="0">
                <a:latin typeface="Cambria" panose="02040503050406030204" pitchFamily="18" charset="0"/>
                <a:ea typeface="Cambria" panose="02040503050406030204" pitchFamily="18" charset="0"/>
              </a:rPr>
              <a:t>”</a:t>
            </a:r>
            <a:r>
              <a:rPr lang="en-US" sz="2350" b="1" dirty="0" smtClean="0">
                <a:latin typeface="Cambria" panose="02040503050406030204" pitchFamily="18" charset="0"/>
                <a:ea typeface="Cambria" panose="02040503050406030204" pitchFamily="18" charset="0"/>
              </a:rPr>
              <a:t> than adequate brings with it a touch of conceit, arrogance, and self-importance.  Not only can I do it, but I can do it better than most.  I am self-sufficient.</a:t>
            </a: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The sense is we can measure up to any task.  We dislike the thought that we might be unequal to any challenge, or that someone else might be more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“equal”</a:t>
            </a:r>
            <a:r>
              <a:rPr lang="en-US" sz="2350" b="1" dirty="0" smtClean="0">
                <a:latin typeface="Cambria" panose="02040503050406030204" pitchFamily="18" charset="0"/>
                <a:ea typeface="Cambria" panose="02040503050406030204" pitchFamily="18" charset="0"/>
              </a:rPr>
              <a:t> than we are!</a:t>
            </a:r>
          </a:p>
        </p:txBody>
      </p:sp>
      <p:sp>
        <p:nvSpPr>
          <p:cNvPr id="6" name="Title 1"/>
          <p:cNvSpPr>
            <a:spLocks noGrp="1"/>
          </p:cNvSpPr>
          <p:nvPr>
            <p:ph type="title"/>
          </p:nvPr>
        </p:nvSpPr>
        <p:spPr>
          <a:xfrm>
            <a:off x="304800" y="76200"/>
            <a:ext cx="868680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914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4194770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04800" y="1066801"/>
            <a:ext cx="8686800" cy="5255285"/>
          </a:xfrm>
          <a:prstGeom prst="rect">
            <a:avLst/>
          </a:prstGeom>
          <a:noFill/>
          <a:effectLst/>
        </p:spPr>
        <p:txBody>
          <a:bodyPr wrap="square" rtlCol="0">
            <a:spAutoFit/>
          </a:bodyPr>
          <a:lstStyle/>
          <a:p>
            <a:pPr lvl="0" indent="457200">
              <a:spcAft>
                <a:spcPts val="1200"/>
              </a:spcAft>
              <a:tabLst>
                <a:tab pos="457200" algn="l"/>
                <a:tab pos="627063" algn="l"/>
              </a:tabLst>
            </a:pPr>
            <a:r>
              <a:rPr lang="en-US" sz="2350" b="1" dirty="0" smtClean="0">
                <a:solidFill>
                  <a:prstClr val="black"/>
                </a:solidFill>
                <a:latin typeface="Cambria" panose="02040503050406030204" pitchFamily="18" charset="0"/>
                <a:ea typeface="Cambria" panose="02040503050406030204" pitchFamily="18" charset="0"/>
              </a:rPr>
              <a:t>This kind of thinking tends toward competition, rivalry and even open conflict. </a:t>
            </a:r>
            <a:endParaRPr lang="en-US" sz="2350" b="1" dirty="0" smtClean="0">
              <a:latin typeface="Cambria" panose="02040503050406030204" pitchFamily="18" charset="0"/>
              <a:ea typeface="Cambria" panose="02040503050406030204" pitchFamily="18" charset="0"/>
            </a:endParaRPr>
          </a:p>
          <a:p>
            <a:pPr lvl="0"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In our era of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self-sufficiency</a:t>
            </a:r>
            <a:r>
              <a:rPr lang="en-US" sz="2350" b="1" dirty="0" smtClean="0">
                <a:latin typeface="Cambria" panose="02040503050406030204" pitchFamily="18" charset="0"/>
                <a:ea typeface="Cambria" panose="02040503050406030204" pitchFamily="18" charset="0"/>
              </a:rPr>
              <a:t>, three kinds of people seem to have it all together. </a:t>
            </a:r>
          </a:p>
          <a:p>
            <a:pPr lvl="0" indent="457200">
              <a:spcAft>
                <a:spcPts val="1200"/>
              </a:spcAft>
              <a:tabLst>
                <a:tab pos="457200" algn="l"/>
                <a:tab pos="627063" algn="l"/>
              </a:tabLst>
            </a:pP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First – the highly intelligent, </a:t>
            </a:r>
            <a:r>
              <a:rPr lang="en-US" sz="2350" b="1" dirty="0" smtClean="0">
                <a:latin typeface="Cambria" panose="02040503050406030204" pitchFamily="18" charset="0"/>
                <a:ea typeface="Cambria" panose="02040503050406030204" pitchFamily="18" charset="0"/>
              </a:rPr>
              <a:t>they seem to have an edge on everybody.  With keen wits and a couple of academic degrees, the intellectuals try to stay on top of every situation with a cascade of golden phrases meant to outdo the competition. </a:t>
            </a:r>
          </a:p>
          <a:p>
            <a:pPr lvl="0" indent="457200">
              <a:spcAft>
                <a:spcPts val="1200"/>
              </a:spcAft>
              <a:tabLst>
                <a:tab pos="457200" algn="l"/>
                <a:tab pos="627063" algn="l"/>
              </a:tabLst>
            </a:pP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Second – the greatly gifted</a:t>
            </a:r>
            <a:r>
              <a:rPr lang="en-US" sz="2350" b="1" dirty="0" smtClean="0">
                <a:latin typeface="Cambria" panose="02040503050406030204" pitchFamily="18" charset="0"/>
                <a:ea typeface="Cambria" panose="02040503050406030204" pitchFamily="18" charset="0"/>
              </a:rPr>
              <a:t>, they tend to dominate pop culture. Talented musicians produce smash hits.  Sports icons rake in an obscene amount of cash.  Good-looking orators can demand a huge honorarium or draw votes in the political realm.  For the gifted, winning comes so easy.</a:t>
            </a:r>
          </a:p>
        </p:txBody>
      </p:sp>
      <p:sp>
        <p:nvSpPr>
          <p:cNvPr id="6" name="Title 1"/>
          <p:cNvSpPr>
            <a:spLocks noGrp="1"/>
          </p:cNvSpPr>
          <p:nvPr>
            <p:ph type="title"/>
          </p:nvPr>
        </p:nvSpPr>
        <p:spPr>
          <a:xfrm>
            <a:off x="304800" y="76200"/>
            <a:ext cx="868680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91400" y="762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80659473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277906" y="1066799"/>
            <a:ext cx="8610601" cy="5355312"/>
          </a:xfrm>
          <a:prstGeom prst="rect">
            <a:avLst/>
          </a:prstGeom>
          <a:noFill/>
          <a:effectLst/>
        </p:spPr>
        <p:txBody>
          <a:bodyPr wrap="square" rtlCol="0">
            <a:spAutoFit/>
          </a:bodyPr>
          <a:lstStyle/>
          <a:p>
            <a:pPr indent="457200">
              <a:spcAft>
                <a:spcPts val="1200"/>
              </a:spcAf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Third – the deeply religious</a:t>
            </a:r>
            <a:r>
              <a:rPr lang="en-US" sz="2400" b="1" dirty="0" smtClean="0">
                <a:latin typeface="Cambria" panose="02040503050406030204" pitchFamily="18" charset="0"/>
                <a:ea typeface="Cambria" panose="02040503050406030204" pitchFamily="18" charset="0"/>
              </a:rPr>
              <a:t>, they appear to glide through life with an appropriate Scripture on their tongues and an abundance of faith to move mountains and create joy in their hearts. </a:t>
            </a:r>
          </a:p>
          <a:p>
            <a:pPr indent="457200">
              <a:spcAft>
                <a:spcPts val="1200"/>
              </a:spcAft>
            </a:pPr>
            <a:r>
              <a:rPr lang="en-US" sz="2400" b="1" dirty="0" smtClean="0">
                <a:latin typeface="Cambria" panose="02040503050406030204" pitchFamily="18" charset="0"/>
                <a:ea typeface="Cambria" panose="02040503050406030204" pitchFamily="18" charset="0"/>
              </a:rPr>
              <a:t>They describe their prayer and devotional lives as rich and rewarding and they exude a sense of calm and tranquility. They seem to be so aligned with the Holy Spirit that nothing could pull them off course.</a:t>
            </a:r>
          </a:p>
          <a:p>
            <a:pPr indent="457200">
              <a:spcAft>
                <a:spcPts val="1200"/>
              </a:spcAft>
            </a:pPr>
            <a:r>
              <a:rPr lang="en-US" sz="2400" b="1" dirty="0" smtClean="0">
                <a:latin typeface="Cambria" panose="02040503050406030204" pitchFamily="18" charset="0"/>
                <a:ea typeface="Cambria" panose="02040503050406030204" pitchFamily="18" charset="0"/>
              </a:rPr>
              <a:t>However, what we don’t </a:t>
            </a:r>
            <a:r>
              <a:rPr lang="en-US" sz="2400" b="1" dirty="0">
                <a:latin typeface="Cambria" panose="02040503050406030204" pitchFamily="18" charset="0"/>
                <a:ea typeface="Cambria" panose="02040503050406030204" pitchFamily="18" charset="0"/>
              </a:rPr>
              <a:t>see often among </a:t>
            </a:r>
            <a:r>
              <a:rPr lang="en-US" sz="2400" b="1" dirty="0" smtClean="0">
                <a:latin typeface="Cambria" panose="02040503050406030204" pitchFamily="18" charset="0"/>
                <a:ea typeface="Cambria" panose="02040503050406030204" pitchFamily="18" charset="0"/>
              </a:rPr>
              <a:t>the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highly intelligent</a:t>
            </a: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greatly gifted</a:t>
            </a:r>
            <a:r>
              <a:rPr lang="en-US" sz="2400" b="1" dirty="0" smtClean="0">
                <a:latin typeface="Cambria" panose="02040503050406030204" pitchFamily="18" charset="0"/>
                <a:ea typeface="Cambria" panose="02040503050406030204" pitchFamily="18" charset="0"/>
              </a:rPr>
              <a:t>, and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deeply spiritual</a:t>
            </a:r>
            <a:r>
              <a:rPr lang="en-US" sz="2400" b="1" dirty="0" smtClean="0">
                <a:latin typeface="Cambria" panose="02040503050406030204" pitchFamily="18" charset="0"/>
                <a:ea typeface="Cambria" panose="02040503050406030204" pitchFamily="18" charset="0"/>
              </a:rPr>
              <a:t>, are the great gaps of inadequacy that they live with. </a:t>
            </a:r>
          </a:p>
          <a:p>
            <a:pPr indent="457200">
              <a:spcAft>
                <a:spcPts val="1200"/>
              </a:spcAft>
            </a:pPr>
            <a:r>
              <a:rPr lang="en-US" sz="2400" b="1" dirty="0" smtClean="0">
                <a:latin typeface="Cambria" panose="02040503050406030204" pitchFamily="18" charset="0"/>
                <a:ea typeface="Cambria" panose="02040503050406030204" pitchFamily="18" charset="0"/>
              </a:rPr>
              <a:t>Paul reminds us in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 Cor. 4:7</a:t>
            </a:r>
            <a:r>
              <a:rPr lang="en-US" sz="2400" b="1" dirty="0" smtClean="0">
                <a:latin typeface="Cambria" panose="02040503050406030204" pitchFamily="18" charset="0"/>
                <a:ea typeface="Cambria" panose="02040503050406030204" pitchFamily="18" charset="0"/>
              </a:rPr>
              <a:t>, that  everything we have – from ability to opportunity –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is a gift from God</a:t>
            </a:r>
            <a:r>
              <a:rPr lang="en-US" sz="2400" b="1" dirty="0" smtClean="0">
                <a:latin typeface="Cambria" panose="02040503050406030204" pitchFamily="18" charset="0"/>
                <a:ea typeface="Cambria" panose="02040503050406030204" pitchFamily="18" charset="0"/>
              </a:rPr>
              <a:t>. </a:t>
            </a:r>
          </a:p>
        </p:txBody>
      </p:sp>
      <p:sp>
        <p:nvSpPr>
          <p:cNvPr id="6" name="Title 1"/>
          <p:cNvSpPr>
            <a:spLocks noGrp="1"/>
          </p:cNvSpPr>
          <p:nvPr>
            <p:ph type="title"/>
          </p:nvPr>
        </p:nvSpPr>
        <p:spPr>
          <a:xfrm>
            <a:off x="313765" y="80682"/>
            <a:ext cx="868680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91401" y="150532"/>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16909115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1066800"/>
            <a:ext cx="8610601" cy="4555093"/>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James, in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1:17</a:t>
            </a:r>
            <a:r>
              <a:rPr lang="en-US" sz="2400" b="1" dirty="0" smtClean="0">
                <a:latin typeface="Cambria" panose="02040503050406030204" pitchFamily="18" charset="0"/>
                <a:ea typeface="Cambria" panose="02040503050406030204" pitchFamily="18" charset="0"/>
              </a:rPr>
              <a:t> says,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“Every good and every perfect gift is from above, and comes down from the Father of lights.” </a:t>
            </a:r>
          </a:p>
          <a:p>
            <a:pPr indent="457200">
              <a:spcAft>
                <a:spcPts val="1200"/>
              </a:spcAft>
            </a:pPr>
            <a:r>
              <a:rPr lang="en-US" sz="2400" b="1" dirty="0" smtClean="0">
                <a:latin typeface="Cambria" panose="02040503050406030204" pitchFamily="18" charset="0"/>
                <a:ea typeface="Cambria" panose="02040503050406030204" pitchFamily="18" charset="0"/>
              </a:rPr>
              <a:t>When God is given us such marvelous abilities.</a:t>
            </a:r>
            <a:endParaRPr lang="en-US" sz="2400" b="1" dirty="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How does He remind us to acknowledge His generosity and to rely on His strength? </a:t>
            </a:r>
          </a:p>
          <a:p>
            <a:pPr indent="457200">
              <a:spcAft>
                <a:spcPts val="1200"/>
              </a:spcAft>
            </a:pPr>
            <a:r>
              <a:rPr lang="en-US" sz="2400" b="1" dirty="0" smtClean="0">
                <a:latin typeface="Cambria" panose="02040503050406030204" pitchFamily="18" charset="0"/>
                <a:ea typeface="Cambria" panose="02040503050406030204" pitchFamily="18" charset="0"/>
              </a:rPr>
              <a:t>How does God counter the arrogance of our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more-than-enough</a:t>
            </a:r>
            <a:r>
              <a:rPr lang="en-US" sz="2400" b="1" dirty="0" smtClean="0">
                <a:latin typeface="Cambria" panose="02040503050406030204" pitchFamily="18" charset="0"/>
                <a:ea typeface="Cambria" panose="02040503050406030204" pitchFamily="18" charset="0"/>
              </a:rPr>
              <a:t>” attitudes and the sin of self-sufficiency?</a:t>
            </a:r>
          </a:p>
          <a:p>
            <a:pPr indent="457200">
              <a:spcAft>
                <a:spcPts val="1200"/>
              </a:spcAf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He give us a thorn in the flesh! </a:t>
            </a:r>
            <a:endPar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In our lesson we will gain more insight into this significant and often overlooked –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reality</a:t>
            </a:r>
            <a:r>
              <a:rPr lang="en-US" sz="2400" b="1" dirty="0" smtClean="0">
                <a:latin typeface="Cambria" panose="02040503050406030204" pitchFamily="18" charset="0"/>
                <a:ea typeface="Cambria" panose="02040503050406030204" pitchFamily="18" charset="0"/>
              </a:rPr>
              <a:t>.</a:t>
            </a:r>
          </a:p>
        </p:txBody>
      </p:sp>
      <p:sp>
        <p:nvSpPr>
          <p:cNvPr id="6" name="Title 1"/>
          <p:cNvSpPr>
            <a:spLocks noGrp="1"/>
          </p:cNvSpPr>
          <p:nvPr>
            <p:ph type="title"/>
          </p:nvPr>
        </p:nvSpPr>
        <p:spPr>
          <a:xfrm>
            <a:off x="313765" y="80682"/>
            <a:ext cx="868680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91401" y="150532"/>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17993914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381000" y="1143000"/>
            <a:ext cx="8458200" cy="4985980"/>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91440" rIns="182880" bIns="91440" rtlCol="0">
            <a:spAutoFit/>
          </a:bodyPr>
          <a:lstStyle/>
          <a:p>
            <a:r>
              <a:rPr lang="en-US" sz="2400" b="1" i="1" baseline="30000" dirty="0">
                <a:effectLst>
                  <a:outerShdw blurRad="38100" dist="38100" dir="2700000" algn="tl">
                    <a:srgbClr val="000000">
                      <a:alpha val="43137"/>
                    </a:srgbClr>
                  </a:outerShdw>
                </a:effectLst>
                <a:latin typeface="Georgia" panose="02040502050405020303" pitchFamily="18" charset="0"/>
              </a:rPr>
              <a:t>1 </a:t>
            </a:r>
            <a:r>
              <a:rPr lang="en-US" sz="2400" i="1" dirty="0" smtClean="0">
                <a:latin typeface="Georgia" panose="02040502050405020303" pitchFamily="18" charset="0"/>
              </a:rPr>
              <a:t>It </a:t>
            </a:r>
            <a:r>
              <a:rPr lang="en-US" sz="2400" i="1" dirty="0">
                <a:latin typeface="Georgia" panose="02040502050405020303" pitchFamily="18" charset="0"/>
              </a:rPr>
              <a:t>is doubtless not profitable for me to boast.  I will come to visions and revelations of the Lord</a:t>
            </a:r>
            <a:r>
              <a:rPr lang="en-US" sz="2400" i="1" dirty="0" smtClean="0">
                <a:latin typeface="Georgia" panose="02040502050405020303" pitchFamily="18" charset="0"/>
              </a:rPr>
              <a:t>: </a:t>
            </a:r>
            <a:r>
              <a:rPr lang="en-US" sz="2400" i="1" dirty="0">
                <a:latin typeface="Georgia" panose="02040502050405020303" pitchFamily="18" charset="0"/>
              </a:rPr>
              <a:t> </a:t>
            </a:r>
            <a:r>
              <a:rPr lang="en-US" sz="2400" b="1" i="1" baseline="30000" dirty="0" smtClean="0">
                <a:effectLst>
                  <a:outerShdw blurRad="38100" dist="38100" dir="2700000" algn="tl">
                    <a:srgbClr val="000000">
                      <a:alpha val="43137"/>
                    </a:srgbClr>
                  </a:outerShdw>
                </a:effectLst>
                <a:latin typeface="Georgia" panose="02040502050405020303" pitchFamily="18" charset="0"/>
              </a:rPr>
              <a:t>2 </a:t>
            </a:r>
            <a:r>
              <a:rPr lang="en-US" sz="2400" i="1" dirty="0" smtClean="0">
                <a:latin typeface="Georgia" panose="02040502050405020303" pitchFamily="18" charset="0"/>
              </a:rPr>
              <a:t>I </a:t>
            </a:r>
            <a:r>
              <a:rPr lang="en-US" sz="2400" i="1" dirty="0">
                <a:latin typeface="Georgia" panose="02040502050405020303" pitchFamily="18" charset="0"/>
              </a:rPr>
              <a:t>know a man in Christ who fourteen years ago—whether in the body I do not know, or whether out of the body I do not know, God knows—such a one was caught up to the </a:t>
            </a:r>
            <a:r>
              <a:rPr lang="en-US" sz="2400" i="1" dirty="0" smtClean="0">
                <a:latin typeface="Georgia" panose="02040502050405020303" pitchFamily="18" charset="0"/>
              </a:rPr>
              <a:t>third heaven. </a:t>
            </a:r>
            <a:r>
              <a:rPr lang="en-US" sz="2400" b="1" i="1" baseline="30000" dirty="0" smtClean="0">
                <a:latin typeface="Georgia" panose="02040502050405020303" pitchFamily="18" charset="0"/>
              </a:rPr>
              <a:t> </a:t>
            </a:r>
            <a:r>
              <a:rPr lang="en-US" sz="2400" b="1" i="1" baseline="30000" dirty="0" smtClean="0">
                <a:effectLst>
                  <a:outerShdw blurRad="38100" dist="38100" dir="2700000" algn="tl">
                    <a:srgbClr val="000000">
                      <a:alpha val="43137"/>
                    </a:srgbClr>
                  </a:outerShdw>
                </a:effectLst>
                <a:latin typeface="Georgia" panose="02040502050405020303" pitchFamily="18" charset="0"/>
              </a:rPr>
              <a:t>3 </a:t>
            </a:r>
            <a:r>
              <a:rPr lang="en-US" sz="2400" i="1" dirty="0" smtClean="0">
                <a:latin typeface="Georgia" panose="02040502050405020303" pitchFamily="18" charset="0"/>
              </a:rPr>
              <a:t>And </a:t>
            </a:r>
            <a:r>
              <a:rPr lang="en-US" sz="2400" i="1" dirty="0">
                <a:latin typeface="Georgia" panose="02040502050405020303" pitchFamily="18" charset="0"/>
              </a:rPr>
              <a:t>I know such a man—whether in the body or out of the body I do not know, God knows— </a:t>
            </a:r>
            <a:r>
              <a:rPr lang="en-US" sz="2400" b="1" i="1" baseline="30000" dirty="0" smtClean="0">
                <a:effectLst>
                  <a:outerShdw blurRad="38100" dist="38100" dir="2700000" algn="tl">
                    <a:srgbClr val="000000">
                      <a:alpha val="43137"/>
                    </a:srgbClr>
                  </a:outerShdw>
                </a:effectLst>
                <a:latin typeface="Georgia" panose="02040502050405020303" pitchFamily="18" charset="0"/>
              </a:rPr>
              <a:t>4 </a:t>
            </a:r>
            <a:r>
              <a:rPr lang="en-US" sz="2400" i="1" dirty="0" smtClean="0">
                <a:latin typeface="Georgia" panose="02040502050405020303" pitchFamily="18" charset="0"/>
              </a:rPr>
              <a:t>how </a:t>
            </a:r>
            <a:r>
              <a:rPr lang="en-US" sz="2400" i="1" dirty="0">
                <a:latin typeface="Georgia" panose="02040502050405020303" pitchFamily="18" charset="0"/>
              </a:rPr>
              <a:t>he was caught up into Paradise and heard inexpressible words, which it is not lawful for a man to </a:t>
            </a:r>
            <a:r>
              <a:rPr lang="en-US" sz="2400" i="1" dirty="0" smtClean="0">
                <a:latin typeface="Georgia" panose="02040502050405020303" pitchFamily="18" charset="0"/>
              </a:rPr>
              <a:t>utter. </a:t>
            </a:r>
            <a:r>
              <a:rPr lang="en-US" sz="2400" i="1" dirty="0">
                <a:latin typeface="Georgia" panose="02040502050405020303" pitchFamily="18" charset="0"/>
              </a:rPr>
              <a:t> </a:t>
            </a:r>
            <a:r>
              <a:rPr lang="en-US" sz="2400" b="1" i="1" baseline="30000" dirty="0" smtClean="0">
                <a:effectLst>
                  <a:outerShdw blurRad="38100" dist="38100" dir="2700000" algn="tl">
                    <a:srgbClr val="000000">
                      <a:alpha val="43137"/>
                    </a:srgbClr>
                  </a:outerShdw>
                </a:effectLst>
                <a:latin typeface="Georgia" panose="02040502050405020303" pitchFamily="18" charset="0"/>
              </a:rPr>
              <a:t>5 </a:t>
            </a:r>
            <a:r>
              <a:rPr lang="en-US" sz="2400" i="1" dirty="0" smtClean="0">
                <a:latin typeface="Georgia" panose="02040502050405020303" pitchFamily="18" charset="0"/>
              </a:rPr>
              <a:t>Of </a:t>
            </a:r>
            <a:r>
              <a:rPr lang="en-US" sz="2400" i="1" dirty="0">
                <a:latin typeface="Georgia" panose="02040502050405020303" pitchFamily="18" charset="0"/>
              </a:rPr>
              <a:t>such a one I will boast; yet of myself I will not boast, except in my infirmities. </a:t>
            </a:r>
            <a:r>
              <a:rPr lang="en-US" sz="2400" b="1" i="1" baseline="30000" dirty="0" smtClean="0">
                <a:effectLst>
                  <a:outerShdw blurRad="38100" dist="38100" dir="2700000" algn="tl">
                    <a:srgbClr val="000000">
                      <a:alpha val="43137"/>
                    </a:srgbClr>
                  </a:outerShdw>
                </a:effectLst>
                <a:latin typeface="Georgia" panose="02040502050405020303" pitchFamily="18" charset="0"/>
              </a:rPr>
              <a:t>6 </a:t>
            </a:r>
            <a:r>
              <a:rPr lang="en-US" sz="2400" i="1" dirty="0" smtClean="0">
                <a:latin typeface="Georgia" panose="02040502050405020303" pitchFamily="18" charset="0"/>
              </a:rPr>
              <a:t>For </a:t>
            </a:r>
            <a:r>
              <a:rPr lang="en-US" sz="2400" i="1" dirty="0">
                <a:latin typeface="Georgia" panose="02040502050405020303" pitchFamily="18" charset="0"/>
              </a:rPr>
              <a:t>though I might desire to boast, I will not be a fool; for I will speak the truth.  But I refrain, lest anyone should think of me above what he sees me to be or hears from me.</a:t>
            </a:r>
          </a:p>
        </p:txBody>
      </p:sp>
      <p:sp>
        <p:nvSpPr>
          <p:cNvPr id="6" name="Title 1"/>
          <p:cNvSpPr>
            <a:spLocks noGrp="1"/>
          </p:cNvSpPr>
          <p:nvPr>
            <p:ph type="title"/>
          </p:nvPr>
        </p:nvSpPr>
        <p:spPr>
          <a:xfrm>
            <a:off x="381000" y="152400"/>
            <a:ext cx="850392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12:1–6</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6934200" y="2286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9913788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12:1-6</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152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59080" y="1142999"/>
            <a:ext cx="8686799" cy="498598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Corinthian church had been invaded by Judaizing false teachers who wanted everybody, including Gentiles, to observe every detail of the Law of Moses in the same manner they did.  </a:t>
            </a:r>
          </a:p>
          <a:p>
            <a:pPr indent="457200">
              <a:spcAft>
                <a:spcPts val="1200"/>
              </a:spcAft>
            </a:pPr>
            <a:r>
              <a:rPr lang="en-US" sz="2400" b="1" dirty="0" smtClean="0">
                <a:latin typeface="Cambria" pitchFamily="18" charset="0"/>
                <a:ea typeface="Cambria" panose="02040503050406030204" pitchFamily="18" charset="0"/>
              </a:rPr>
              <a:t>Many had impressive credentials, gifts, skills, and “</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holier-than-everybody else</a:t>
            </a:r>
            <a:r>
              <a:rPr lang="en-US" sz="2400" b="1" dirty="0" smtClean="0">
                <a:latin typeface="Cambria" pitchFamily="18" charset="0"/>
                <a:ea typeface="Cambria" panose="02040503050406030204" pitchFamily="18" charset="0"/>
              </a:rPr>
              <a:t>” lifestyles that drew the attention of a good percentage of the congregation. </a:t>
            </a:r>
          </a:p>
          <a:p>
            <a:pPr indent="457200">
              <a:spcAft>
                <a:spcPts val="1200"/>
              </a:spcAft>
            </a:pPr>
            <a:r>
              <a:rPr lang="en-US" sz="2400" b="1" dirty="0" smtClean="0">
                <a:latin typeface="Cambria" pitchFamily="18" charset="0"/>
                <a:ea typeface="Cambria" panose="02040503050406030204" pitchFamily="18" charset="0"/>
              </a:rPr>
              <a:t>Some of the impressionable believers were beginning to be swayed by all the testimonies of great ability. </a:t>
            </a:r>
          </a:p>
          <a:p>
            <a:pPr indent="457200">
              <a:spcAft>
                <a:spcPts val="1200"/>
              </a:spcAft>
            </a:pPr>
            <a:r>
              <a:rPr lang="en-US" sz="2400" b="1" dirty="0" smtClean="0">
                <a:latin typeface="Cambria" pitchFamily="18" charset="0"/>
                <a:ea typeface="Cambria" panose="02040503050406030204" pitchFamily="18" charset="0"/>
              </a:rPr>
              <a:t>So Paul, who hated boasting found it necessary, in chapter eleven, to remind the Corinthians that his own credentials could stand up against anybody’s. </a:t>
            </a:r>
          </a:p>
        </p:txBody>
      </p:sp>
    </p:spTree>
    <p:extLst>
      <p:ext uri="{BB962C8B-B14F-4D97-AF65-F5344CB8AC3E}">
        <p14:creationId xmlns:p14="http://schemas.microsoft.com/office/powerpoint/2010/main" xmlns="" val="78139626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58922</TotalTime>
  <Words>2811</Words>
  <Application>Microsoft Office PowerPoint</Application>
  <PresentationFormat>On-screen Show (4:3)</PresentationFormat>
  <Paragraphs>176</Paragraphs>
  <Slides>30</Slides>
  <Notes>27</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Trek</vt:lpstr>
      <vt:lpstr>1_Trek</vt:lpstr>
      <vt:lpstr>Slide 1</vt:lpstr>
      <vt:lpstr>2 Corinthians Introduction</vt:lpstr>
      <vt:lpstr>Slide 3</vt:lpstr>
      <vt:lpstr>2 Corinthians - Lesson Overview</vt:lpstr>
      <vt:lpstr>2 Corinthians - Lesson Overview</vt:lpstr>
      <vt:lpstr>2 Corinthians - Lesson Overview</vt:lpstr>
      <vt:lpstr>2 Corinthians - Lesson Overview</vt:lpstr>
      <vt:lpstr>2 Corinthians 12:1–6</vt:lpstr>
      <vt:lpstr>2 Corinthians 12:1-6</vt:lpstr>
      <vt:lpstr>2 Corinthians 12:1-6</vt:lpstr>
      <vt:lpstr>2 Corinthians 12:1-6</vt:lpstr>
      <vt:lpstr>2 Corinthians 12:1-6</vt:lpstr>
      <vt:lpstr>2 Corinthians 12:1-6</vt:lpstr>
      <vt:lpstr>2 Corinthians 12:1-6</vt:lpstr>
      <vt:lpstr>2 Corinthians 12:1-6</vt:lpstr>
      <vt:lpstr>2 Corinthians 12:1-6</vt:lpstr>
      <vt:lpstr>2 Corinthians 12:7-10</vt:lpstr>
      <vt:lpstr>2 Corinthians 12:7-10</vt:lpstr>
      <vt:lpstr>2 Corinthians 12:7-10</vt:lpstr>
      <vt:lpstr>2 Corinthians 12:7-10</vt:lpstr>
      <vt:lpstr>2 Corinthians 12:7-10</vt:lpstr>
      <vt:lpstr>2 Corinthians 12:7-10</vt:lpstr>
      <vt:lpstr>Slide 23</vt:lpstr>
      <vt:lpstr>Application – When thorns rip at your adequacy </vt:lpstr>
      <vt:lpstr>Application – When thorns rip at your adequacy </vt:lpstr>
      <vt:lpstr>Application – When thorns rip at your adequacy </vt:lpstr>
      <vt:lpstr>Application – When thorns rip at your adequacy </vt:lpstr>
      <vt:lpstr>Application – When thorns rip at your adequacy </vt:lpstr>
      <vt:lpstr>Slide 29</vt:lpstr>
      <vt:lpstr>Slide 30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10660</cp:revision>
  <cp:lastPrinted>2023-05-06T01:46:48Z</cp:lastPrinted>
  <dcterms:created xsi:type="dcterms:W3CDTF">2016-10-08T19:35:00Z</dcterms:created>
  <dcterms:modified xsi:type="dcterms:W3CDTF">2024-07-17T21:20:13Z</dcterms:modified>
</cp:coreProperties>
</file>